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22"/>
  </p:notesMasterIdLst>
  <p:sldIdLst>
    <p:sldId id="256" r:id="rId2"/>
    <p:sldId id="258" r:id="rId3"/>
    <p:sldId id="259" r:id="rId4"/>
    <p:sldId id="261" r:id="rId5"/>
    <p:sldId id="267" r:id="rId6"/>
    <p:sldId id="263" r:id="rId7"/>
    <p:sldId id="280" r:id="rId8"/>
    <p:sldId id="282" r:id="rId9"/>
    <p:sldId id="265" r:id="rId10"/>
    <p:sldId id="266" r:id="rId11"/>
    <p:sldId id="268" r:id="rId12"/>
    <p:sldId id="270" r:id="rId13"/>
    <p:sldId id="271" r:id="rId14"/>
    <p:sldId id="272" r:id="rId15"/>
    <p:sldId id="273" r:id="rId16"/>
    <p:sldId id="275" r:id="rId17"/>
    <p:sldId id="276" r:id="rId18"/>
    <p:sldId id="277" r:id="rId19"/>
    <p:sldId id="278" r:id="rId20"/>
    <p:sldId id="279" r:id="rId21"/>
  </p:sldIdLst>
  <p:sldSz cx="12192000" cy="6858000"/>
  <p:notesSz cx="6858000" cy="9144000"/>
  <p:custDataLst>
    <p:tags r:id="rId2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hen, Nicole (Nicky) (CDC/OID/NCEZID)" initials="NC" lastIdx="0" clrIdx="0">
    <p:extLst>
      <p:ext uri="{19B8F6BF-5375-455C-9EA6-DF929625EA0E}">
        <p15:presenceInfo xmlns:p15="http://schemas.microsoft.com/office/powerpoint/2012/main" userId="Cohen, Nicole (Nicky) (CDC/OID/NCEZID)" providerId="None"/>
      </p:ext>
    </p:extLst>
  </p:cmAuthor>
  <p:cmAuthor id="2" name="Dowell, Chad (CDC/NIOSH/OD)" initials="DC(" lastIdx="0" clrIdx="1">
    <p:extLst>
      <p:ext uri="{19B8F6BF-5375-455C-9EA6-DF929625EA0E}">
        <p15:presenceInfo xmlns:p15="http://schemas.microsoft.com/office/powerpoint/2012/main" userId="S-1-5-21-1207783550-2075000910-922709458-189216" providerId="AD"/>
      </p:ext>
    </p:extLst>
  </p:cmAuthor>
  <p:cmAuthor id="3" name="Bender, Cristel (CDC/DDID/NCEZID/DGMQ)" initials="BC(" lastIdx="0" clrIdx="2">
    <p:extLst>
      <p:ext uri="{19B8F6BF-5375-455C-9EA6-DF929625EA0E}">
        <p15:presenceInfo xmlns:p15="http://schemas.microsoft.com/office/powerpoint/2012/main" userId="S::prp7@cdc.gov::446a2aca-766d-40de-a68f-3a44d1e644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1618"/>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24" autoAdjust="0"/>
    <p:restoredTop sz="68866" autoAdjust="0"/>
  </p:normalViewPr>
  <p:slideViewPr>
    <p:cSldViewPr snapToGrid="0">
      <p:cViewPr varScale="1">
        <p:scale>
          <a:sx n="43" d="100"/>
          <a:sy n="43" d="100"/>
        </p:scale>
        <p:origin x="1728" y="40"/>
      </p:cViewPr>
      <p:guideLst/>
    </p:cSldViewPr>
  </p:slideViewPr>
  <p:notesTextViewPr>
    <p:cViewPr>
      <p:scale>
        <a:sx n="400" d="100"/>
        <a:sy n="400" d="100"/>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5/4/2021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a:t>We have learned about the specific types of PPE you need at a POE, and also how to check readiness levels for stocking it. Now we will discuss the most important part—how to safely don, or put on, and doff, or take off, PPE. </a:t>
            </a:r>
          </a:p>
          <a:p>
            <a:endParaRPr lang="en-US" i="0" baseline="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Last but not least is gloves!</a:t>
            </a:r>
            <a:r>
              <a:rPr lang="en-US" baseline="0"/>
              <a:t> They are used in every ill person encounter, whether it is the first time you are seeing them—initial or primary—or in a more thorough assessment. </a:t>
            </a:r>
          </a:p>
          <a:p>
            <a:endParaRPr lang="en-US" baseline="0"/>
          </a:p>
          <a:p>
            <a:r>
              <a:rPr lang="en-US" baseline="0"/>
              <a:t>Putting on gloves is easier than taking them off---remember this! It is also good to remember your glove size. We all have different hand sizes, so we’ll make sure each of you know your glove size before you leave. You should ideally have access to that size of glove.</a:t>
            </a:r>
          </a:p>
          <a:p>
            <a:endParaRPr lang="en-US" baseline="0"/>
          </a:p>
          <a:p>
            <a:r>
              <a:rPr lang="en-US" baseline="0"/>
              <a:t>I’ll now ask both our facilitators to put on gloves. Look at them insert their hands into the gloves (</a:t>
            </a:r>
            <a:r>
              <a:rPr lang="en-US" i="1" baseline="0"/>
              <a:t>facilitators do so)</a:t>
            </a:r>
            <a:r>
              <a:rPr lang="en-US" i="0" baseline="0"/>
              <a:t> and then extend the glove to make sure to cover the wrist area of their gown (</a:t>
            </a:r>
            <a:r>
              <a:rPr lang="en-US" i="1" baseline="0"/>
              <a:t>facilitators do so)</a:t>
            </a:r>
            <a:r>
              <a:rPr lang="en-US" i="0" baseline="0"/>
              <a:t>. This it to ensure you have no areas of your skin uncovered.</a:t>
            </a:r>
          </a:p>
          <a:p>
            <a:endParaRPr lang="en-US" i="0" baseline="0"/>
          </a:p>
          <a:p>
            <a:r>
              <a:rPr lang="en-US" i="0" baseline="0"/>
              <a:t>If you are not wearing a gown, think about just extending the glove to your wrist, or the area you would normally wear a watch.</a:t>
            </a:r>
          </a:p>
          <a:p>
            <a:endParaRPr lang="en-US" i="0" baseline="0"/>
          </a:p>
          <a:p>
            <a:r>
              <a:rPr lang="en-US" i="0" baseline="0"/>
              <a:t>And as removing gloves is very difficult, we’re going to give you a little extra practice now. </a:t>
            </a:r>
            <a:r>
              <a:rPr lang="en-US" i="1" baseline="0"/>
              <a:t>Hand out gloves to all. </a:t>
            </a:r>
            <a:r>
              <a:rPr lang="en-US" i="0" baseline="0"/>
              <a:t>Go ahead and put them on, and keep them on until for a few minutes.</a:t>
            </a:r>
          </a:p>
          <a:p>
            <a:endParaRPr lang="en-US" i="0" baseline="0"/>
          </a:p>
          <a:p>
            <a:r>
              <a:rPr lang="en-US" i="0" baseline="0"/>
              <a:t>That completes our demonstrators putting on, or donning, PPE. But now….</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a:p>
        </p:txBody>
      </p:sp>
    </p:spTree>
    <p:extLst>
      <p:ext uri="{BB962C8B-B14F-4D97-AF65-F5344CB8AC3E}">
        <p14:creationId xmlns:p14="http://schemas.microsoft.com/office/powerpoint/2010/main" val="1839523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They must remove</a:t>
            </a:r>
            <a:r>
              <a:rPr lang="en-US" baseline="0"/>
              <a:t> it, or doff it! </a:t>
            </a:r>
          </a:p>
          <a:p>
            <a:endParaRPr lang="en-US" baseline="0"/>
          </a:p>
          <a:p>
            <a:r>
              <a:rPr lang="en-US" baseline="0"/>
              <a:t>Donning mistakes may cause you to be exposed, but even if you don 100% perfectly, if you doff incorrectly, you exposed yourself. This is because you may have been exposed to germs or bodily fluids during an ill passenger risk assessment, and by removing your PPE incorrectly, you may accidentally spill some of that on your bare skin. Follow these steps exactly to make sure that does not happen. </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a:p>
        </p:txBody>
      </p:sp>
    </p:spTree>
    <p:extLst>
      <p:ext uri="{BB962C8B-B14F-4D97-AF65-F5344CB8AC3E}">
        <p14:creationId xmlns:p14="http://schemas.microsoft.com/office/powerpoint/2010/main" val="1398754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Notice that these steps are in the exact</a:t>
            </a:r>
            <a:r>
              <a:rPr lang="en-US" baseline="0"/>
              <a:t> opposite order of donning steps. That’s a good way to remember the order of events!</a:t>
            </a:r>
          </a:p>
          <a:p>
            <a:endParaRPr lang="en-US" baseline="0"/>
          </a:p>
          <a:p>
            <a:r>
              <a:rPr lang="en-US" baseline="0"/>
              <a:t>When you remove PPE, you need to remember that the outside of your gloves are contaminated—they are covered with germs. Let’s think about the worst case scenario—they are covered with bodily fluids like blood, vomit, or feces. In that case, it is very easy and horrifying to see exactly when you make a mistake and you get germs on you. </a:t>
            </a:r>
          </a:p>
          <a:p>
            <a:endParaRPr lang="en-US" baseline="0"/>
          </a:p>
          <a:p>
            <a:r>
              <a:rPr lang="en-US" baseline="0"/>
              <a:t>So that’s what we’re going to do. We’re going to make it a little harder for our facilitators/demonstrators now because we are going to mimic their gowns and their gloves being contaminated…..with ketchup. </a:t>
            </a:r>
            <a:r>
              <a:rPr lang="en-US" i="1" baseline="0"/>
              <a:t>Pour ketchup on gloves and gown.</a:t>
            </a:r>
          </a:p>
          <a:p>
            <a:endParaRPr lang="en-US" i="1" baseline="0"/>
          </a:p>
          <a:p>
            <a:r>
              <a:rPr lang="en-US" i="0" baseline="0"/>
              <a:t>The outside of their gloves are definitely contaminated now.  You may not have ketchup on your gloves, but think as though you do. Follow these steps along with our demonstrators.</a:t>
            </a:r>
          </a:p>
          <a:p>
            <a:endParaRPr lang="en-US" i="0" baseline="0"/>
          </a:p>
          <a:p>
            <a:r>
              <a:rPr lang="en-US" i="0" baseline="0"/>
              <a:t>Let’s see how they remove them.</a:t>
            </a:r>
          </a:p>
          <a:p>
            <a:endParaRPr lang="en-US" i="0" baseline="0"/>
          </a:p>
          <a:p>
            <a:r>
              <a:rPr lang="en-US" i="0" baseline="0"/>
              <a:t>The first step is to used one of your gloved hands to grasp the palm area of your other gloved hand. </a:t>
            </a:r>
            <a:r>
              <a:rPr lang="en-US" i="1" baseline="0"/>
              <a:t>Ask facilitators to do this, making sure they grasp the palm area of their hand.</a:t>
            </a:r>
          </a:p>
          <a:p>
            <a:endParaRPr lang="en-US" i="1" baseline="0"/>
          </a:p>
          <a:p>
            <a:r>
              <a:rPr lang="en-US" i="0" baseline="0"/>
              <a:t>Next, peel the first glove off—carefully. </a:t>
            </a:r>
            <a:r>
              <a:rPr lang="en-US" i="1" baseline="0"/>
              <a:t>Ask facilitator to peel off glove.</a:t>
            </a:r>
          </a:p>
          <a:p>
            <a:endParaRPr lang="en-US" i="1" baseline="0"/>
          </a:p>
          <a:p>
            <a:r>
              <a:rPr lang="en-US" i="0" baseline="0"/>
              <a:t>One glove is now off. But don’t throw it away! Hold that removed glove in your hand that still has the glove on. </a:t>
            </a:r>
            <a:r>
              <a:rPr lang="en-US" i="1" baseline="0"/>
              <a:t>Facilitator holds glove in gloved hand.</a:t>
            </a:r>
            <a:r>
              <a:rPr lang="en-US" i="0" baseline="0"/>
              <a:t> </a:t>
            </a:r>
          </a:p>
          <a:p>
            <a:endParaRPr lang="en-US" i="0" baseline="0"/>
          </a:p>
          <a:p>
            <a:r>
              <a:rPr lang="en-US" i="0" baseline="0"/>
              <a:t>This is the hardest step. Use your fingers of your hand with no glove to carefully slide a finger inside the wrist of your remaining glove. Peel that glove off while pulling this glove over your other glove in your hand. Both gloves should now end up inside out after they have been removed. </a:t>
            </a:r>
            <a:r>
              <a:rPr lang="en-US" i="1" baseline="0"/>
              <a:t>Ask facilitator to do this and repeat those steps aloud to the participants. </a:t>
            </a:r>
          </a:p>
          <a:p>
            <a:endParaRPr lang="en-US" i="1" baseline="0"/>
          </a:p>
          <a:p>
            <a:r>
              <a:rPr lang="en-US" i="0" baseline="0"/>
              <a:t>Now you should have two clean hands. </a:t>
            </a:r>
            <a:endParaRPr lang="en-US" i="0"/>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a:p>
        </p:txBody>
      </p:sp>
    </p:spTree>
    <p:extLst>
      <p:ext uri="{BB962C8B-B14F-4D97-AF65-F5344CB8AC3E}">
        <p14:creationId xmlns:p14="http://schemas.microsoft.com/office/powerpoint/2010/main" val="1401410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Next is taking your goggles or face shield off. Remember that the outside surfaces of these are likely contaminated. If for</a:t>
            </a:r>
            <a:r>
              <a:rPr lang="en-US" baseline="0"/>
              <a:t> some reason during this process your hands ever get contaminated, stop what you are doing and wash them.  </a:t>
            </a:r>
          </a:p>
          <a:p>
            <a:endParaRPr lang="en-US" baseline="0"/>
          </a:p>
          <a:p>
            <a:r>
              <a:rPr lang="en-US" baseline="0"/>
              <a:t>Here, start by lifting the back strap of your shield or goggles, which is on the back of your head. </a:t>
            </a:r>
            <a:r>
              <a:rPr lang="en-US" i="1" baseline="0"/>
              <a:t>Ask facilitator to perform this step. </a:t>
            </a:r>
            <a:r>
              <a:rPr lang="en-US" i="0" baseline="0"/>
              <a:t> </a:t>
            </a:r>
          </a:p>
          <a:p>
            <a:endParaRPr lang="en-US" i="0" baseline="0"/>
          </a:p>
          <a:p>
            <a:r>
              <a:rPr lang="en-US" i="0" baseline="0"/>
              <a:t>These PPE can technically be reused, but if there are a lot of contaminants on them or they are badly damaged, throw them away in a biohazard container. Even if they appear clean, they still are likely contaminated, and will need cleaning. </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13</a:t>
            </a:fld>
            <a:endParaRPr lang="en-US"/>
          </a:p>
        </p:txBody>
      </p:sp>
    </p:spTree>
    <p:extLst>
      <p:ext uri="{BB962C8B-B14F-4D97-AF65-F5344CB8AC3E}">
        <p14:creationId xmlns:p14="http://schemas.microsoft.com/office/powerpoint/2010/main" val="36447657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we are removing our </a:t>
            </a:r>
            <a:r>
              <a:rPr lang="en-US" baseline="0"/>
              <a:t>gown that was contaminated with all the ketchup. Again, just as before, if your hands get contaminated in this step, wash them immediately.</a:t>
            </a:r>
          </a:p>
          <a:p>
            <a:endParaRPr lang="en-US" baseline="0"/>
          </a:p>
          <a:p>
            <a:r>
              <a:rPr lang="en-US" baseline="0"/>
              <a:t>Start in reaching in the back and untie the types, but make sure to reach your arms high so you don’t have your contaminated sleeves hit your body. </a:t>
            </a:r>
            <a:r>
              <a:rPr lang="en-US" i="1" baseline="0"/>
              <a:t>Ask facilitator to do this, verbally sharing how they are lifting their arms to avoid this contamination. </a:t>
            </a:r>
            <a:r>
              <a:rPr lang="en-US" i="0" baseline="0"/>
              <a:t> </a:t>
            </a:r>
          </a:p>
          <a:p>
            <a:endParaRPr lang="en-US" i="0" baseline="0"/>
          </a:p>
          <a:p>
            <a:r>
              <a:rPr lang="en-US" i="0" baseline="0"/>
              <a:t>Now you have access to the inside of the gown. Use your grip on the inside of the gown to pull the gown away from your neck and shoulders, turning it inside out. </a:t>
            </a:r>
            <a:r>
              <a:rPr lang="en-US" i="1" baseline="0"/>
              <a:t>Ask facilitator to perform this step as stated, verbally sharing how they are using the inside of the gown to pull it off. </a:t>
            </a:r>
          </a:p>
          <a:p>
            <a:endParaRPr lang="en-US" i="1" baseline="0"/>
          </a:p>
          <a:p>
            <a:r>
              <a:rPr lang="en-US" i="0" baseline="0"/>
              <a:t>You are not done yet! Make sure to fold the gown into a bundle—making sure the inside of the gown is outside—and discard it in a waste container. </a:t>
            </a:r>
            <a:r>
              <a:rPr lang="en-US" i="1" baseline="0"/>
              <a:t>Ask facilitator</a:t>
            </a:r>
            <a:r>
              <a:rPr lang="en-US" i="0" baseline="0"/>
              <a:t> to perform this step as stated.</a:t>
            </a:r>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a:p>
        </p:txBody>
      </p:sp>
    </p:spTree>
    <p:extLst>
      <p:ext uri="{BB962C8B-B14F-4D97-AF65-F5344CB8AC3E}">
        <p14:creationId xmlns:p14="http://schemas.microsoft.com/office/powerpoint/2010/main" val="15130004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we remove our face</a:t>
            </a:r>
            <a:r>
              <a:rPr lang="en-US" baseline="0"/>
              <a:t> masks, which are our respirators or surgical masks. Do not touch the front of the mask or the respirator—remember this, as it is contaminated! </a:t>
            </a:r>
          </a:p>
          <a:p>
            <a:endParaRPr lang="en-US" baseline="0"/>
          </a:p>
          <a:p>
            <a:r>
              <a:rPr lang="en-US" baseline="0"/>
              <a:t>Surgical masks should have two ties. First grasp the ones at the bottom, and then the top, to remove the mask which paying special attention not to touch the front. </a:t>
            </a:r>
            <a:r>
              <a:rPr lang="en-US" i="1" baseline="0"/>
              <a:t>Ask facilitator to perform this task, talking their way through the step, to ensure the front of the mask is not touched.</a:t>
            </a:r>
          </a:p>
          <a:p>
            <a:endParaRPr lang="en-US" i="1" baseline="0"/>
          </a:p>
          <a:p>
            <a:r>
              <a:rPr lang="en-US" i="0" baseline="0"/>
              <a:t>If you have an respirator, most likely an N95, remove by pulling the bottom strap first over the back of the head, followed by the top strap. Don’t let go of the top strap as you are now using it to hold the respirator. </a:t>
            </a:r>
            <a:r>
              <a:rPr lang="en-US" i="1" baseline="0"/>
              <a:t>Ask the facilitator to perform this task, talking aloud through taking the bottom strap off first, then the top strap.</a:t>
            </a:r>
          </a:p>
          <a:p>
            <a:endParaRPr lang="en-US" i="1" baseline="0"/>
          </a:p>
          <a:p>
            <a:r>
              <a:rPr lang="en-US" i="0" baseline="0"/>
              <a:t>Finally, discard the mask in a waste container. Remember to only touch the straps when doing this.</a:t>
            </a:r>
            <a:endParaRPr lang="en-US" i="0"/>
          </a:p>
        </p:txBody>
      </p:sp>
      <p:sp>
        <p:nvSpPr>
          <p:cNvPr id="4" name="Slide Number Placeholder 3"/>
          <p:cNvSpPr>
            <a:spLocks noGrp="1"/>
          </p:cNvSpPr>
          <p:nvPr>
            <p:ph type="sldNum" sz="quarter" idx="10"/>
          </p:nvPr>
        </p:nvSpPr>
        <p:spPr/>
        <p:txBody>
          <a:bodyPr/>
          <a:lstStyle/>
          <a:p>
            <a:fld id="{712B78C0-3020-4A62-8BB6-53E6219B4317}" type="slidenum">
              <a:rPr lang="en-US" smtClean="0"/>
              <a:t>15</a:t>
            </a:fld>
            <a:endParaRPr lang="en-US"/>
          </a:p>
        </p:txBody>
      </p:sp>
    </p:spTree>
    <p:extLst>
      <p:ext uri="{BB962C8B-B14F-4D97-AF65-F5344CB8AC3E}">
        <p14:creationId xmlns:p14="http://schemas.microsoft.com/office/powerpoint/2010/main" val="42233027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And</a:t>
            </a:r>
            <a:r>
              <a:rPr lang="en-US" baseline="0"/>
              <a:t> the last step here is the first step in donning….wash your hands! This is a repeat of the first slide but it is very important to remember!!</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16</a:t>
            </a:fld>
            <a:endParaRPr lang="en-US"/>
          </a:p>
        </p:txBody>
      </p:sp>
    </p:spTree>
    <p:extLst>
      <p:ext uri="{BB962C8B-B14F-4D97-AF65-F5344CB8AC3E}">
        <p14:creationId xmlns:p14="http://schemas.microsoft.com/office/powerpoint/2010/main" val="41375501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Before we break out</a:t>
            </a:r>
            <a:r>
              <a:rPr lang="en-US" baseline="0"/>
              <a:t> into groups for practice and evaluation of you donning and doffing, let’s discuss the buddy system.</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17</a:t>
            </a:fld>
            <a:endParaRPr lang="en-US"/>
          </a:p>
        </p:txBody>
      </p:sp>
    </p:spTree>
    <p:extLst>
      <p:ext uri="{BB962C8B-B14F-4D97-AF65-F5344CB8AC3E}">
        <p14:creationId xmlns:p14="http://schemas.microsoft.com/office/powerpoint/2010/main" val="16194362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a:t>
            </a:r>
            <a:r>
              <a:rPr lang="en-US" baseline="0"/>
              <a:t> buddy system is a way to help your colleagues with donning and doffing PPE. One person can assist another, particularly if the person you are assisting has primary responsibility for caring for an ill person. </a:t>
            </a:r>
          </a:p>
          <a:p>
            <a:endParaRPr lang="en-US" baseline="0"/>
          </a:p>
          <a:p>
            <a:r>
              <a:rPr lang="en-US" baseline="0"/>
              <a:t>In addition to helping don the PPE, a “buddy” can inspect that PPE to ensure there are no tears or holes in the PPE to ensure maximum coverage.</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18</a:t>
            </a:fld>
            <a:endParaRPr lang="en-US"/>
          </a:p>
        </p:txBody>
      </p:sp>
    </p:spTree>
    <p:extLst>
      <p:ext uri="{BB962C8B-B14F-4D97-AF65-F5344CB8AC3E}">
        <p14:creationId xmlns:p14="http://schemas.microsoft.com/office/powerpoint/2010/main" val="26524358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19</a:t>
            </a:fld>
            <a:endParaRPr lang="en-US"/>
          </a:p>
        </p:txBody>
      </p:sp>
    </p:spTree>
    <p:extLst>
      <p:ext uri="{BB962C8B-B14F-4D97-AF65-F5344CB8AC3E}">
        <p14:creationId xmlns:p14="http://schemas.microsoft.com/office/powerpoint/2010/main" val="3114761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a:t>Our learning objectives are short for this module, and they come down to this---how can I don and doff PPE correctly and safely?</a:t>
            </a:r>
          </a:p>
          <a:p>
            <a:endParaRPr lang="en-US" i="0" baseline="0"/>
          </a:p>
          <a:p>
            <a:r>
              <a:rPr lang="en-US" i="0" baseline="0"/>
              <a:t>We’ll discuss why this is so important, as well as the correct order of steps to follow. </a:t>
            </a:r>
          </a:p>
          <a:p>
            <a:endParaRPr lang="en-US" i="0" baseline="0"/>
          </a:p>
          <a:p>
            <a:r>
              <a:rPr lang="en-US" i="0" baseline="0"/>
              <a:t>We’ll even demonstrate that with you, and walk you through those steps.</a:t>
            </a:r>
          </a:p>
          <a:p>
            <a:endParaRPr lang="en-US" i="0" baseline="0"/>
          </a:p>
          <a:p>
            <a:r>
              <a:rPr lang="en-US" i="0" baseline="0"/>
              <a:t>We’ll talk about the “buddy system” of donning and doffing PPE, and we’ll practice that as well.</a:t>
            </a:r>
          </a:p>
          <a:p>
            <a:endParaRPr lang="en-US" i="0" baseline="0"/>
          </a:p>
          <a:p>
            <a:r>
              <a:rPr lang="en-US" i="0" baseline="0"/>
              <a:t>We’ll give you the opportunity to don and doff PPE. We’ll perform it for you one more time, and then we’ll evaluate you donning and doffing through use of the checklist.</a:t>
            </a:r>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1763168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See facilitator’s guide for detailed notes on this activity.</a:t>
            </a:r>
            <a:endParaRPr lang="en-US" i="1" baseline="0"/>
          </a:p>
          <a:p>
            <a:endParaRPr lang="en-US" i="1" baseline="0"/>
          </a:p>
          <a:p>
            <a:endParaRPr lang="en-US" i="1"/>
          </a:p>
        </p:txBody>
      </p:sp>
      <p:sp>
        <p:nvSpPr>
          <p:cNvPr id="4" name="Slide Number Placeholder 3"/>
          <p:cNvSpPr>
            <a:spLocks noGrp="1"/>
          </p:cNvSpPr>
          <p:nvPr>
            <p:ph type="sldNum" sz="quarter" idx="10"/>
          </p:nvPr>
        </p:nvSpPr>
        <p:spPr/>
        <p:txBody>
          <a:bodyPr/>
          <a:lstStyle/>
          <a:p>
            <a:fld id="{712B78C0-3020-4A62-8BB6-53E6219B4317}" type="slidenum">
              <a:rPr lang="en-US" smtClean="0"/>
              <a:t>20</a:t>
            </a:fld>
            <a:endParaRPr lang="en-US"/>
          </a:p>
        </p:txBody>
      </p:sp>
    </p:spTree>
    <p:extLst>
      <p:ext uri="{BB962C8B-B14F-4D97-AF65-F5344CB8AC3E}">
        <p14:creationId xmlns:p14="http://schemas.microsoft.com/office/powerpoint/2010/main" val="3863803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review why this is so important.</a:t>
            </a:r>
          </a:p>
          <a:p>
            <a:endParaRPr lang="en-US" dirty="0"/>
          </a:p>
          <a:p>
            <a:r>
              <a:rPr lang="en-US" dirty="0"/>
              <a:t>PPE</a:t>
            </a:r>
            <a:r>
              <a:rPr lang="en-US" baseline="0" dirty="0"/>
              <a:t> gives you the best protection possible from disease. As part of your job, you are exposed to ill people regularly. Through the proper use of PPE, you can decrease the chance that you get ill.</a:t>
            </a:r>
          </a:p>
          <a:p>
            <a:endParaRPr lang="en-US" baseline="0" dirty="0"/>
          </a:p>
          <a:p>
            <a:r>
              <a:rPr lang="en-US" baseline="0" dirty="0"/>
              <a:t>And by reducing the chance you get ill, you are also reducing the likelihood that people around you get ill.</a:t>
            </a:r>
          </a:p>
          <a:p>
            <a:endParaRPr lang="en-US" baseline="0" dirty="0"/>
          </a:p>
          <a:p>
            <a:r>
              <a:rPr lang="en-US" baseline="0" dirty="0"/>
              <a:t>But just wearing PPE isn’t all. You have to don and doff it in the right order, and ensure the PPE is clean and not torn. If there is one small breach in the PPE, it is not effective. There are multiple examples of disease spread documented when PPE is not worn properly. </a:t>
            </a:r>
          </a:p>
          <a:p>
            <a:endParaRPr lang="en-US" baseline="0" dirty="0"/>
          </a:p>
          <a:p>
            <a:r>
              <a:rPr lang="en-US" baseline="0" dirty="0"/>
              <a:t>Remember when donning and doffing PPE to be careful of cross-contamination, it is often just as important how you doff your PPE as it is how you don it. Cross-contamination can lead to disease spread just as easily as not correctly wearing PPE.</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4203236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a:t>
            </a:r>
            <a:r>
              <a:rPr lang="en-US" baseline="0"/>
              <a:t> we will go over the steps for donning PPE in detail. Please turn to your job aid on donning and doffing PPE in your handbooks.</a:t>
            </a:r>
          </a:p>
          <a:p>
            <a:endParaRPr lang="en-US" baseline="0"/>
          </a:p>
          <a:p>
            <a:pPr marL="0" marR="0" lvl="0" indent="0" algn="l" defTabSz="914400" rtl="0" eaLnBrk="1" fontAlgn="auto" latinLnBrk="0" hangingPunct="1">
              <a:lnSpc>
                <a:spcPct val="100000"/>
              </a:lnSpc>
              <a:spcBef>
                <a:spcPct val="0"/>
              </a:spcBef>
              <a:spcAft>
                <a:spcPct val="0"/>
              </a:spcAft>
              <a:buClrTx/>
              <a:buSzTx/>
              <a:buFontTx/>
              <a:buNone/>
              <a:defRPr/>
            </a:pPr>
            <a:r>
              <a:rPr lang="en-US" i="1" baseline="0"/>
              <a:t>Call up 2 additional facilitators to come to the front of the room. </a:t>
            </a:r>
            <a:r>
              <a:rPr lang="en-US" baseline="0"/>
              <a:t>You are also going to see us taking a few short videos of our instructors performing these tasks. We can try to share these with you after the training. </a:t>
            </a:r>
            <a:r>
              <a:rPr lang="en-US" i="1" baseline="0"/>
              <a:t>Ask videographer to come to front of room and take small, 30 second to one minute clips of each step.</a:t>
            </a:r>
            <a:endParaRPr lang="en-US"/>
          </a:p>
          <a:p>
            <a:endParaRPr lang="en-US" i="1" baseline="0"/>
          </a:p>
          <a:p>
            <a:r>
              <a:rPr lang="en-US" i="0" baseline="0"/>
              <a:t>(</a:t>
            </a:r>
            <a:r>
              <a:rPr lang="en-US" i="1" baseline="0"/>
              <a:t>Facilitators’ names)</a:t>
            </a:r>
            <a:r>
              <a:rPr lang="en-US" i="0" baseline="0"/>
              <a:t> will be demonstrating the action steps of putting on the PPE, and we will walk you through each step.</a:t>
            </a:r>
            <a:endParaRPr lang="en-US" i="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1731872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Step</a:t>
            </a:r>
            <a:r>
              <a:rPr lang="en-US" baseline="0"/>
              <a:t> 1 isn’t putting anything on—it’s washing your hands! You’ll see this step again at the very end when we are taking off PPE.</a:t>
            </a:r>
          </a:p>
          <a:p>
            <a:endParaRPr lang="en-US" baseline="0"/>
          </a:p>
          <a:p>
            <a:r>
              <a:rPr lang="en-US" baseline="0"/>
              <a:t>It is preferred that you wash your hands with soap and water, although if you do not have access, hand sanitizer will work.</a:t>
            </a:r>
          </a:p>
          <a:p>
            <a:endParaRPr lang="en-US" baseline="0"/>
          </a:p>
          <a:p>
            <a:r>
              <a:rPr lang="en-US" baseline="0"/>
              <a:t>Make sure your hands are completely dry before moving forward.</a:t>
            </a:r>
          </a:p>
          <a:p>
            <a:endParaRPr lang="en-US" baseline="0"/>
          </a:p>
          <a:p>
            <a:r>
              <a:rPr lang="en-US" baseline="0"/>
              <a:t>We also advise that you remove any jewelry, </a:t>
            </a:r>
            <a:r>
              <a:rPr lang="en-US" strike="noStrike" baseline="0"/>
              <a:t>such as rings</a:t>
            </a:r>
            <a:r>
              <a:rPr lang="en-US" baseline="0"/>
              <a:t>, before putting on gloves, as the ring may cause the glove to tear.</a:t>
            </a:r>
          </a:p>
          <a:p>
            <a:endParaRPr lang="en-US" baseline="0"/>
          </a:p>
          <a:p>
            <a:r>
              <a:rPr lang="en-US" i="0" baseline="0"/>
              <a:t>We are not going to demonstrate this task in detail, but please remember to do it every time.</a:t>
            </a:r>
            <a:endParaRPr lang="en-US" i="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3701811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we get into the actual donning. </a:t>
            </a:r>
            <a:r>
              <a:rPr lang="en-US" baseline="0"/>
              <a:t> </a:t>
            </a:r>
          </a:p>
          <a:p>
            <a:endParaRPr lang="en-US"/>
          </a:p>
          <a:p>
            <a:r>
              <a:rPr lang="en-US"/>
              <a:t>As we mentioned earlier, a gown is</a:t>
            </a:r>
            <a:r>
              <a:rPr lang="en-US" baseline="0"/>
              <a:t> mostly used during more thorough assessment, such as secondary assessments. It is not always during primary assessments, although if you know in advance that someone is bleeding or vomiting, please consider using it even during a primary assessment. Remember this when you are being tested later today, and we give you a scenario. There are some situations where you need a gown, and others when you do not.</a:t>
            </a:r>
          </a:p>
          <a:p>
            <a:endParaRPr lang="en-US" baseline="0"/>
          </a:p>
          <a:p>
            <a:r>
              <a:rPr lang="en-US" i="0" baseline="0"/>
              <a:t>Now the facilitators will demonstrate putting on a gown. I am going to verbally instruct them on each step.</a:t>
            </a:r>
          </a:p>
          <a:p>
            <a:endParaRPr lang="en-US" i="0" baseline="0"/>
          </a:p>
          <a:p>
            <a:r>
              <a:rPr lang="en-US" i="0" baseline="0"/>
              <a:t>They first need pick up a gown and inspect it for any holes or tears.  </a:t>
            </a:r>
            <a:r>
              <a:rPr lang="en-US" i="1" baseline="0"/>
              <a:t>Facilitator picks up gown and inspects.</a:t>
            </a:r>
          </a:p>
          <a:p>
            <a:endParaRPr lang="en-US" i="1" baseline="0"/>
          </a:p>
          <a:p>
            <a:r>
              <a:rPr lang="en-US" i="0" baseline="0"/>
              <a:t>Next, if the gown is free of tears, they put one arm in at a time in the arm holes, noting that the gown is to be fastened in the back. </a:t>
            </a:r>
            <a:r>
              <a:rPr lang="en-US" i="1" baseline="0"/>
              <a:t>Facilitator takes gown and inserts arms, attempting to fasten in the back.</a:t>
            </a:r>
          </a:p>
          <a:p>
            <a:endParaRPr lang="en-US" i="1" baseline="0"/>
          </a:p>
          <a:p>
            <a:r>
              <a:rPr lang="en-US" i="0" baseline="0"/>
              <a:t>But what if the person can’t reach in the back to tie the gown? This is where a “buddy” can be of help, which we will talk about soon. </a:t>
            </a:r>
            <a:r>
              <a:rPr lang="en-US" i="1" baseline="0"/>
              <a:t>Ask facilitator to ask second facilitator to help tie the ties.</a:t>
            </a:r>
            <a:r>
              <a:rPr lang="en-US" i="0" baseline="0"/>
              <a:t> Now, it is important that your “buddy” also has performed step 1, which was what? </a:t>
            </a:r>
            <a:r>
              <a:rPr lang="en-US" i="1" baseline="0"/>
              <a:t>Allow class to answer. </a:t>
            </a:r>
            <a:r>
              <a:rPr lang="en-US" i="0" baseline="0"/>
              <a:t>Yes, washing hands.</a:t>
            </a:r>
          </a:p>
          <a:p>
            <a:endParaRPr lang="en-US" i="0" baseline="0"/>
          </a:p>
          <a:p>
            <a:r>
              <a:rPr lang="en-US" i="1" baseline="0"/>
              <a:t> </a:t>
            </a:r>
            <a:endParaRPr lang="en-US" i="0" baseline="0"/>
          </a:p>
          <a:p>
            <a:endParaRPr lang="en-US" baseline="0"/>
          </a:p>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3114214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Okay,</a:t>
            </a:r>
            <a:r>
              <a:rPr lang="en-US" baseline="0"/>
              <a:t> step 3. Now, as we discussed earlier, respirator usage definitely depends on the situation. They are usually used in a secondary assessments or screenings, particularly if there is an infectious disease threat, but there might be a possibility you use it during a primary assessment as well if you suspect that it is needed at the time.</a:t>
            </a:r>
          </a:p>
          <a:p>
            <a:endParaRPr lang="en-US" baseline="0"/>
          </a:p>
          <a:p>
            <a:r>
              <a:rPr lang="en-US" baseline="0"/>
              <a:t>We are going to have one of our facilitators demonstrate how to put on a respirator.</a:t>
            </a:r>
          </a:p>
          <a:p>
            <a:endParaRPr lang="en-US" baseline="0"/>
          </a:p>
          <a:p>
            <a:r>
              <a:rPr lang="en-US" baseline="0"/>
              <a:t>But before we do so, who can tell me the differences between a respirator and a facemask? We went over this earlier today. </a:t>
            </a:r>
            <a:r>
              <a:rPr lang="en-US" i="1" baseline="0"/>
              <a:t>Allow for responses.</a:t>
            </a:r>
          </a:p>
          <a:p>
            <a:r>
              <a:rPr lang="en-US" i="1" baseline="0"/>
              <a:t>	</a:t>
            </a:r>
          </a:p>
          <a:p>
            <a:r>
              <a:rPr lang="en-US" i="0" u="none" baseline="0"/>
              <a:t>The difference is that a respirator is the best way to protect YOU from inhaling small particles of germs, but a surgical mask is the best way to protect an ill person from expelling or sharing those germs with others. </a:t>
            </a:r>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t>
            </a:r>
            <a:r>
              <a:rPr lang="en-US" sz="1200" i="1" kern="1200">
                <a:solidFill>
                  <a:schemeClr val="tx1"/>
                </a:solidFill>
                <a:effectLst/>
                <a:latin typeface="+mn-lt"/>
                <a:ea typeface="+mn-ea"/>
                <a:cs typeface="+mn-cs"/>
              </a:rPr>
              <a:t>(Ask second facilitator to demonstrate steps for wearing a N95 and a seal check as you go over them.) Ask participants to review user seal check job aid. </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ct val="0"/>
              </a:spcBef>
              <a:spcAft>
                <a:spcPct val="0"/>
              </a:spcAft>
              <a:buClrTx/>
              <a:buSzTx/>
              <a:buFont typeface="+mj-lt"/>
              <a:buAutoNum type="arabicPeriod"/>
              <a:defRPr/>
            </a:pPr>
            <a:r>
              <a:rPr lang="en-US" sz="1200" kern="1200">
                <a:solidFill>
                  <a:schemeClr val="tx1"/>
                </a:solidFill>
                <a:effectLst/>
                <a:latin typeface="+mn-lt"/>
                <a:ea typeface="+mn-ea"/>
                <a:cs typeface="+mn-cs"/>
              </a:rPr>
              <a:t>Is it clean?: First inspect the respirator. Is it clean? Are there any visible tears, damage, or wear? If yes, dispose of the respirator. If the respirator comes flat, open up the folds completely.</a:t>
            </a:r>
          </a:p>
          <a:p>
            <a:pPr marL="228600" indent="-228600">
              <a:buFont typeface="+mj-lt"/>
              <a:buAutoNum type="arabicPeriod"/>
            </a:pPr>
            <a:endParaRPr lang="en-US" sz="1200" kern="1200">
              <a:solidFill>
                <a:schemeClr val="tx1"/>
              </a:solidFill>
              <a:effectLst/>
              <a:latin typeface="+mn-lt"/>
              <a:ea typeface="+mn-ea"/>
              <a:cs typeface="+mn-cs"/>
            </a:endParaRPr>
          </a:p>
          <a:p>
            <a:pPr marL="228600" indent="-228600">
              <a:buFont typeface="+mj-lt"/>
              <a:buAutoNum type="arabicPeriod"/>
            </a:pPr>
            <a:r>
              <a:rPr lang="en-US" sz="1200" kern="1200">
                <a:solidFill>
                  <a:schemeClr val="tx1"/>
                </a:solidFill>
                <a:effectLst/>
                <a:latin typeface="+mn-lt"/>
                <a:ea typeface="+mn-ea"/>
                <a:cs typeface="+mn-cs"/>
              </a:rPr>
              <a:t>Is it on correctly?: Using one hand, place the respirator on your face. </a:t>
            </a:r>
          </a:p>
          <a:p>
            <a:pPr marL="685800" lvl="1" indent="-228600">
              <a:buFont typeface="+mj-lt"/>
              <a:buAutoNum type="arabicPeriod"/>
            </a:pPr>
            <a:r>
              <a:rPr lang="en-US" sz="1200" kern="1200">
                <a:solidFill>
                  <a:schemeClr val="tx1"/>
                </a:solidFill>
                <a:effectLst/>
                <a:latin typeface="+mn-lt"/>
                <a:ea typeface="+mn-ea"/>
                <a:cs typeface="+mn-cs"/>
              </a:rPr>
              <a:t>The nosepiece should be held by your fingertips and the headbands should hang freely. Do not touch the inside of the respirator if you can avoid it.</a:t>
            </a:r>
          </a:p>
          <a:p>
            <a:pPr marL="685800" lvl="1" indent="-228600">
              <a:buFont typeface="+mj-lt"/>
              <a:buAutoNum type="arabicPeriod"/>
            </a:pPr>
            <a:r>
              <a:rPr lang="en-US" sz="1200" kern="1200">
                <a:solidFill>
                  <a:schemeClr val="tx1"/>
                </a:solidFill>
                <a:effectLst/>
                <a:latin typeface="+mn-lt"/>
                <a:ea typeface="+mn-ea"/>
                <a:cs typeface="+mn-cs"/>
              </a:rPr>
              <a:t> The nosepiece should cover the bridge of your nose and the bottom of the respirator should cup your chin.</a:t>
            </a:r>
          </a:p>
          <a:p>
            <a:pPr marL="685800" lvl="1" indent="-228600">
              <a:buFont typeface="+mj-lt"/>
              <a:buAutoNum type="arabicPeriod"/>
            </a:pPr>
            <a:r>
              <a:rPr lang="en-US" sz="1200" kern="1200">
                <a:solidFill>
                  <a:schemeClr val="tx1"/>
                </a:solidFill>
                <a:effectLst/>
                <a:latin typeface="+mn-lt"/>
                <a:ea typeface="+mn-ea"/>
                <a:cs typeface="+mn-cs"/>
              </a:rPr>
              <a:t> Pull top strap over your head, it should rest above your ears.</a:t>
            </a:r>
          </a:p>
          <a:p>
            <a:pPr marL="685800" lvl="1" indent="-228600">
              <a:buFont typeface="+mj-lt"/>
              <a:buAutoNum type="arabicPeriod"/>
            </a:pPr>
            <a:r>
              <a:rPr lang="en-US" sz="1200" kern="1200">
                <a:solidFill>
                  <a:schemeClr val="tx1"/>
                </a:solidFill>
                <a:effectLst/>
                <a:latin typeface="+mn-lt"/>
                <a:ea typeface="+mn-ea"/>
                <a:cs typeface="+mn-cs"/>
              </a:rPr>
              <a:t> Pull bottom strap over your head, around your neck, and below your ears.</a:t>
            </a:r>
          </a:p>
          <a:p>
            <a:pPr marL="685800" lvl="1" indent="-228600">
              <a:buFont typeface="+mj-lt"/>
              <a:buAutoNum type="arabicPeriod"/>
            </a:pPr>
            <a:r>
              <a:rPr lang="en-US" sz="1200" kern="1200">
                <a:solidFill>
                  <a:schemeClr val="tx1"/>
                </a:solidFill>
                <a:effectLst/>
                <a:latin typeface="+mn-lt"/>
                <a:ea typeface="+mn-ea"/>
                <a:cs typeface="+mn-cs"/>
              </a:rPr>
              <a:t>Do not cross straps.</a:t>
            </a:r>
          </a:p>
          <a:p>
            <a:pPr marL="685800" lvl="1" indent="-228600">
              <a:buFont typeface="+mj-lt"/>
              <a:buAutoNum type="arabicPeriod"/>
            </a:pPr>
            <a:r>
              <a:rPr lang="en-US" sz="1200" kern="1200">
                <a:solidFill>
                  <a:schemeClr val="tx1"/>
                </a:solidFill>
                <a:effectLst/>
                <a:latin typeface="+mn-lt"/>
                <a:ea typeface="+mn-ea"/>
                <a:cs typeface="+mn-cs"/>
              </a:rPr>
              <a:t>Make sure your mouth and nose are fully covered by the respirator- there should be no gaps under the chin or around the nosepiece</a:t>
            </a:r>
          </a:p>
          <a:p>
            <a:pPr marL="685800" lvl="1" indent="-228600">
              <a:buFont typeface="+mj-lt"/>
              <a:buAutoNum type="arabicPeriod"/>
            </a:pPr>
            <a:r>
              <a:rPr lang="en-US" sz="1200" kern="1200">
                <a:solidFill>
                  <a:schemeClr val="tx1"/>
                </a:solidFill>
                <a:effectLst/>
                <a:latin typeface="+mn-lt"/>
                <a:ea typeface="+mn-ea"/>
                <a:cs typeface="+mn-cs"/>
              </a:rPr>
              <a:t>Mold the nose strip to your nose- start at the bridge of your nose and slide your fingertips down the top of the mask to ensure a tight fit</a:t>
            </a:r>
          </a:p>
          <a:p>
            <a:pPr marL="457200" lvl="1" indent="0">
              <a:buFont typeface="+mj-lt"/>
              <a:buNone/>
            </a:pPr>
            <a:endParaRPr lang="en-US" sz="1200" kern="1200">
              <a:solidFill>
                <a:schemeClr val="tx1"/>
              </a:solidFill>
              <a:effectLst/>
              <a:latin typeface="+mn-lt"/>
              <a:ea typeface="+mn-ea"/>
              <a:cs typeface="+mn-cs"/>
            </a:endParaRPr>
          </a:p>
          <a:p>
            <a:pPr marL="228600" lvl="0" indent="-228600">
              <a:buFont typeface="+mj-lt"/>
              <a:buAutoNum type="arabicPeriod"/>
            </a:pPr>
            <a:r>
              <a:rPr lang="en-US" sz="1200" kern="1200">
                <a:solidFill>
                  <a:schemeClr val="tx1"/>
                </a:solidFill>
                <a:effectLst/>
                <a:latin typeface="+mn-lt"/>
                <a:ea typeface="+mn-ea"/>
                <a:cs typeface="+mn-cs"/>
              </a:rPr>
              <a:t>Does it fit?: Cover surface of respirator with hands.</a:t>
            </a:r>
          </a:p>
          <a:p>
            <a:pPr marL="685800" lvl="1" indent="-228600">
              <a:buFont typeface="+mj-lt"/>
              <a:buAutoNum type="arabicPeriod"/>
            </a:pPr>
            <a:r>
              <a:rPr lang="en-US" sz="1200" kern="1200">
                <a:solidFill>
                  <a:schemeClr val="tx1"/>
                </a:solidFill>
                <a:effectLst/>
                <a:latin typeface="+mn-lt"/>
                <a:ea typeface="+mn-ea"/>
                <a:cs typeface="+mn-cs"/>
              </a:rPr>
              <a:t>Positive pressure- gently exhale. Does the N95 expand slightly?</a:t>
            </a:r>
          </a:p>
          <a:p>
            <a:pPr marL="685800" lvl="1" indent="-228600">
              <a:buFont typeface="+mj-lt"/>
              <a:buAutoNum type="arabicPeriod"/>
            </a:pPr>
            <a:r>
              <a:rPr lang="en-US" sz="1200" kern="1200">
                <a:solidFill>
                  <a:schemeClr val="tx1"/>
                </a:solidFill>
                <a:effectLst/>
                <a:latin typeface="+mn-lt"/>
                <a:ea typeface="+mn-ea"/>
                <a:cs typeface="+mn-cs"/>
              </a:rPr>
              <a:t>Negative pressure- take a quick, deep breath. Does the N95 dip in slightly?</a:t>
            </a:r>
          </a:p>
          <a:p>
            <a:pPr marL="685800" lvl="1" indent="-228600">
              <a:buFont typeface="+mj-lt"/>
              <a:buAutoNum type="arabicPeriod"/>
            </a:pPr>
            <a:r>
              <a:rPr lang="en-US" sz="1200" kern="1200">
                <a:solidFill>
                  <a:schemeClr val="tx1"/>
                </a:solidFill>
                <a:effectLst/>
                <a:latin typeface="+mn-lt"/>
                <a:ea typeface="+mn-ea"/>
                <a:cs typeface="+mn-cs"/>
              </a:rPr>
              <a:t>Are there any air leaks around eyes? Around chin? </a:t>
            </a:r>
          </a:p>
          <a:p>
            <a:pPr marL="685800" lvl="1" indent="-228600">
              <a:buFont typeface="+mj-lt"/>
              <a:buAutoNum type="arabicPeriod"/>
            </a:pPr>
            <a:r>
              <a:rPr lang="en-US" sz="1200" kern="1200">
                <a:solidFill>
                  <a:schemeClr val="tx1"/>
                </a:solidFill>
                <a:effectLst/>
                <a:latin typeface="+mn-lt"/>
                <a:ea typeface="+mn-ea"/>
                <a:cs typeface="+mn-cs"/>
              </a:rPr>
              <a:t>Can you smell outside smells?</a:t>
            </a:r>
          </a:p>
          <a:p>
            <a:pPr marL="685800" lvl="1" indent="-228600">
              <a:buFont typeface="+mj-lt"/>
              <a:buAutoNum type="arabicPeriod"/>
            </a:pPr>
            <a:r>
              <a:rPr lang="en-US" sz="1200" kern="1200">
                <a:solidFill>
                  <a:schemeClr val="tx1"/>
                </a:solidFill>
                <a:effectLst/>
                <a:latin typeface="+mn-lt"/>
                <a:ea typeface="+mn-ea"/>
                <a:cs typeface="+mn-cs"/>
              </a:rPr>
              <a:t>If yes to last two questions- readjust and try again. If there is still leakage you will need to try a different size N95 if available.</a:t>
            </a:r>
          </a:p>
          <a:p>
            <a:pPr marL="685800" lvl="1" indent="-228600">
              <a:buFont typeface="+mj-lt"/>
              <a:buAutoNum type="arabicPeriod"/>
            </a:pPr>
            <a:endParaRPr lang="en-US" sz="1200" kern="1200">
              <a:solidFill>
                <a:schemeClr val="tx1"/>
              </a:solidFill>
              <a:effectLst/>
              <a:latin typeface="+mn-lt"/>
              <a:ea typeface="+mn-ea"/>
              <a:cs typeface="+mn-cs"/>
            </a:endParaRPr>
          </a:p>
          <a:p>
            <a:pPr marL="0" lvl="0" indent="0">
              <a:buFont typeface="+mj-lt"/>
              <a:buNone/>
            </a:pPr>
            <a:r>
              <a:rPr lang="en-US" sz="1200" kern="1200">
                <a:solidFill>
                  <a:schemeClr val="tx1"/>
                </a:solidFill>
                <a:effectLst/>
                <a:latin typeface="+mn-lt"/>
                <a:ea typeface="+mn-ea"/>
                <a:cs typeface="+mn-cs"/>
              </a:rPr>
              <a:t>Can you think of a situation where a N95 will not work? </a:t>
            </a:r>
            <a:r>
              <a:rPr lang="en-US" sz="1200" i="1" kern="1200">
                <a:solidFill>
                  <a:schemeClr val="tx1"/>
                </a:solidFill>
                <a:effectLst/>
                <a:latin typeface="+mn-lt"/>
                <a:ea typeface="+mn-ea"/>
                <a:cs typeface="+mn-cs"/>
              </a:rPr>
              <a:t>(Wait for responses- Possible responses could include- when the size is incorrect, when someone has facial hair or jewelry that prevents the respirator from sealing correctly, etc.)</a:t>
            </a:r>
          </a:p>
          <a:p>
            <a:pPr marL="0" lvl="0" indent="0">
              <a:buFont typeface="+mj-lt"/>
              <a:buNone/>
            </a:pPr>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3841082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12B78C0-3020-4A62-8BB6-53E6219B4317}" type="slidenum">
              <a:rPr lang="en-US" smtClean="0"/>
              <a:t>8</a:t>
            </a:fld>
            <a:endParaRPr lang="en-US"/>
          </a:p>
        </p:txBody>
      </p:sp>
    </p:spTree>
    <p:extLst>
      <p:ext uri="{BB962C8B-B14F-4D97-AF65-F5344CB8AC3E}">
        <p14:creationId xmlns:p14="http://schemas.microsoft.com/office/powerpoint/2010/main" val="5982086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Next is</a:t>
            </a:r>
            <a:r>
              <a:rPr lang="en-US" baseline="0"/>
              <a:t> our face shield, or our goggles. As you might remember from earlier this morning, goggles or face shields are not necessary during initial assessments as you most likely will not have access to them. You might use them in secondary assessments if the spillover of bodily fluids is a concern.</a:t>
            </a:r>
          </a:p>
          <a:p>
            <a:endParaRPr lang="en-US" baseline="0"/>
          </a:p>
          <a:p>
            <a:r>
              <a:rPr lang="en-US" i="0" baseline="0"/>
              <a:t>Let’s first use the face shield. The face shield should have a headband with it. First position the shield over your face and secure the headband on your brow. </a:t>
            </a:r>
            <a:r>
              <a:rPr lang="en-US" i="1" baseline="0"/>
              <a:t>(Facilitator secures face mask). </a:t>
            </a:r>
          </a:p>
          <a:p>
            <a:endParaRPr lang="en-US" i="1" baseline="0"/>
          </a:p>
          <a:p>
            <a:r>
              <a:rPr lang="en-US" i="0" u="none" baseline="0"/>
              <a:t>Next, let’s use the goggles. Find the band of the goggles and pull them over your head, ensuring a tight fit. You may have to adjust the straps to fit your head</a:t>
            </a:r>
            <a:r>
              <a:rPr lang="en-US" i="1" u="none" baseline="0"/>
              <a:t>. (Facilitator pulls band of goggles over their head but the band is purposefully big. They use sliders on the strap to make the band smaller to fit). </a:t>
            </a:r>
            <a:endParaRPr lang="en-US" i="1" u="none"/>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a:p>
        </p:txBody>
      </p:sp>
    </p:spTree>
    <p:extLst>
      <p:ext uri="{BB962C8B-B14F-4D97-AF65-F5344CB8AC3E}">
        <p14:creationId xmlns:p14="http://schemas.microsoft.com/office/powerpoint/2010/main" val="883942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5/4/2021</a:t>
            </a:fld>
            <a:endParaRPr lang="en-US"/>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t>‹#›</a:t>
            </a:fld>
            <a:endParaRPr lang="en-US"/>
          </a:p>
        </p:txBody>
      </p:sp>
    </p:spTree>
    <p:extLst>
      <p:ext uri="{BB962C8B-B14F-4D97-AF65-F5344CB8AC3E}">
        <p14:creationId xmlns:p14="http://schemas.microsoft.com/office/powerpoint/2010/main" val="287873590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9" name="Freeform 5"/>
            <p:cNvSpPr/>
            <p:nvPr/>
          </p:nvSpPr>
          <p:spPr bwMode="gray">
            <a:xfrm rot="10800000">
              <a:off x="459506" y="321130"/>
              <a:ext cx="11277600" cy="4533900"/>
            </a:xfrm>
            <a:custGeom>
              <a:avLst/>
              <a:gdLst/>
              <a:ahLst/>
              <a:cxnLst/>
              <a:rect l="0" t="0" r="r" b="b"/>
              <a:pathLst>
                <a:path w="7103"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1548979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7" name="Freeform 5"/>
            <p:cNvSpPr/>
            <p:nvPr/>
          </p:nvSpPr>
          <p:spPr bwMode="gray">
            <a:xfrm>
              <a:off x="455612" y="2801319"/>
              <a:ext cx="11277600" cy="3602637"/>
            </a:xfrm>
            <a:custGeom>
              <a:avLst/>
              <a:gdLst/>
              <a:ahLst/>
              <a:cxnLst/>
              <a:rect l="l" t="t" r="r" b="b"/>
              <a:pathLst>
                <a:path w="10000" h="7945">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txBody>
            <a:bodyPr/>
            <a:lstStyle/>
            <a:p>
              <a:endParaRPr/>
            </a:p>
          </p:txBody>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67597064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04700518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85269615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flipH="1">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49970860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flipH="1">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422638532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2187844-C5ED-45E6-B218-100506E2EC0B}"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104914646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443C1F-BAB6-4805-8025-EA4F02F258FB}"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46306306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69A5DE-364D-4624-8CC9-0BBEDE162FE6}"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48408910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117708985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0BA6193-0BE1-4296-9705-6CE0AEEF927B}"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96565531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822C89E-B455-4712-BD92-9B785A4FF93E}"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64064611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3473C8-8C52-430B-88D6-A59A36E66BE4}" type="datetime1">
              <a:rPr lang="en-US" smtClean="0"/>
              <a:t>5/4/2021</a:t>
            </a:fld>
            <a:endParaRPr lang="en-US"/>
          </a:p>
        </p:txBody>
      </p:sp>
      <p:sp>
        <p:nvSpPr>
          <p:cNvPr id="4" name="Footer Placeholder 3"/>
          <p:cNvSpPr>
            <a:spLocks noGrp="1"/>
          </p:cNvSpPr>
          <p:nvPr>
            <p:ph type="ftr" sz="quarter" idx="11"/>
          </p:nvPr>
        </p:nvSpPr>
        <p:spPr/>
        <p:txBody>
          <a:bodyPr/>
          <a:lstStyle/>
          <a:p>
            <a:r>
              <a:rPr lang="en-US"/>
              <a:t>
              </a:t>
            </a:r>
          </a:p>
        </p:txBody>
      </p:sp>
      <p:sp>
        <p:nvSpPr>
          <p:cNvPr id="5" name="Slide Number Placeholder 4"/>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25815995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5/4/2021</a:t>
            </a:fld>
            <a:endParaRPr lang="en-US"/>
          </a:p>
        </p:txBody>
      </p:sp>
      <p:sp>
        <p:nvSpPr>
          <p:cNvPr id="3" name="Footer Placeholder 2"/>
          <p:cNvSpPr>
            <a:spLocks noGrp="1"/>
          </p:cNvSpPr>
          <p:nvPr>
            <p:ph type="ftr" sz="quarter" idx="11"/>
          </p:nvPr>
        </p:nvSpPr>
        <p:spPr/>
        <p:txBody>
          <a:bodyPr/>
          <a:lstStyle/>
          <a:p>
            <a:r>
              <a:rPr lang="en-US"/>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08962104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143784537"/>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3733317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20" name="Freeform 5"/>
            <p:cNvSpPr/>
            <p:nvPr/>
          </p:nvSpPr>
          <p:spPr bwMode="gray">
            <a:xfrm>
              <a:off x="459506" y="1866405"/>
              <a:ext cx="11277600" cy="4533900"/>
            </a:xfrm>
            <a:custGeom>
              <a:avLst/>
              <a:gdLst/>
              <a:ahLst/>
              <a:cxnLst/>
              <a:rect l="0" t="0" r="r" b="b"/>
              <a:pathLst>
                <a:path w="7103"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a:p>
          </p:txBody>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5/4/2021</a:t>
            </a:fld>
            <a:endParaRPr lang="en-US"/>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t>‹#›</a:t>
            </a:fld>
            <a:endParaRPr lang="en-US"/>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transition/>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3" y="2099733"/>
            <a:ext cx="10317909" cy="2677648"/>
          </a:xfrm>
        </p:spPr>
        <p:txBody>
          <a:bodyPr/>
          <a:lstStyle/>
          <a:p>
            <a:r>
              <a:rPr lang="fr-FR" sz="5400" b="1" i="0" strike="noStrike" cap="none" spc="0" baseline="0">
                <a:solidFill>
                  <a:srgbClr val="EBEBEB"/>
                </a:solidFill>
                <a:effectLst/>
                <a:latin typeface="Century Gothic"/>
                <a:ea typeface="Century Gothic"/>
                <a:cs typeface="Century Gothic"/>
              </a:rPr>
              <a:t>Équipement de protection individuelle (EPI) au PoE : Mettre et retirer l’EPI</a:t>
            </a:r>
          </a:p>
        </p:txBody>
      </p:sp>
      <p:sp>
        <p:nvSpPr>
          <p:cNvPr id="3" name="Subtitle 2"/>
          <p:cNvSpPr>
            <a:spLocks noGrp="1"/>
          </p:cNvSpPr>
          <p:nvPr>
            <p:ph type="subTitle" idx="1"/>
          </p:nvPr>
        </p:nvSpPr>
        <p:spPr>
          <a:xfrm>
            <a:off x="1154955" y="4777379"/>
            <a:ext cx="8825658" cy="1612131"/>
          </a:xfrm>
        </p:spPr>
        <p:txBody>
          <a:bodyPr/>
          <a:lstStyle/>
          <a:p>
            <a:endParaRPr lang="en-US"/>
          </a:p>
          <a:p>
            <a:r>
              <a:rPr lang="fr-FR" sz="1800" b="0" i="0" strike="noStrike" cap="all" spc="0" baseline="0">
                <a:solidFill>
                  <a:srgbClr val="ACD433"/>
                </a:solidFill>
                <a:effectLst/>
                <a:latin typeface="Century Gothic"/>
                <a:ea typeface="Century Gothic"/>
                <a:cs typeface="Century Gothic"/>
              </a:rPr>
              <a:t>[</a:t>
            </a:r>
            <a:r>
              <a:rPr lang="fr-FR" sz="1800" b="0" i="0" strike="noStrike" cap="all" spc="0" baseline="0">
                <a:solidFill>
                  <a:srgbClr val="FF0000"/>
                </a:solidFill>
                <a:effectLst/>
                <a:latin typeface="Century Gothic"/>
                <a:ea typeface="Century Gothic"/>
                <a:cs typeface="Century Gothic"/>
              </a:rPr>
              <a:t>Date</a:t>
            </a:r>
            <a:r>
              <a:rPr lang="fr-FR" sz="1800" b="0" i="0" strike="noStrike" cap="all" spc="0" baseline="0">
                <a:solidFill>
                  <a:srgbClr val="ACD433"/>
                </a:solidFill>
                <a:effectLst/>
                <a:latin typeface="Century Gothic"/>
                <a:ea typeface="Century Gothic"/>
                <a:cs typeface="Century Gothic"/>
              </a:rPr>
              <a:t>]</a:t>
            </a:r>
          </a:p>
          <a:p>
            <a:r>
              <a:rPr lang="en-US"/>
              <a:t> </a:t>
            </a:r>
          </a:p>
          <a:p>
            <a:r>
              <a:rPr lang="en-US"/>
              <a:t> </a:t>
            </a:r>
          </a:p>
        </p:txBody>
      </p:sp>
    </p:spTree>
    <p:extLst>
      <p:ext uri="{BB962C8B-B14F-4D97-AF65-F5344CB8AC3E}">
        <p14:creationId xmlns:p14="http://schemas.microsoft.com/office/powerpoint/2010/main" val="31937899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Étape 5 : Gants</a:t>
            </a:r>
          </a:p>
        </p:txBody>
      </p:sp>
      <p:sp>
        <p:nvSpPr>
          <p:cNvPr id="3" name="Content Placeholder 2"/>
          <p:cNvSpPr>
            <a:spLocks noGrp="1"/>
          </p:cNvSpPr>
          <p:nvPr>
            <p:ph idx="1"/>
          </p:nvPr>
        </p:nvSpPr>
        <p:spPr>
          <a:xfrm>
            <a:off x="6429374" y="2603500"/>
            <a:ext cx="5529263" cy="3416300"/>
          </a:xfrm>
        </p:spPr>
        <p:txBody>
          <a:bodyPr>
            <a:normAutofit/>
          </a:bodyPr>
          <a:lstStyle/>
          <a:p>
            <a:r>
              <a:rPr lang="fr-FR" sz="2000" b="1" i="0" strike="noStrike" cap="none" spc="0" baseline="0">
                <a:solidFill>
                  <a:srgbClr val="404040"/>
                </a:solidFill>
                <a:effectLst/>
                <a:latin typeface="Century Gothic"/>
                <a:ea typeface="Century Gothic"/>
                <a:cs typeface="Century Gothic"/>
              </a:rPr>
              <a:t>Pour les évaluations principales ET secondaires/le contrôle</a:t>
            </a:r>
          </a:p>
          <a:p>
            <a:r>
              <a:rPr lang="fr-FR" sz="2000" b="1" i="0" strike="noStrike" cap="none" spc="0" baseline="0">
                <a:solidFill>
                  <a:srgbClr val="404040"/>
                </a:solidFill>
                <a:effectLst/>
                <a:latin typeface="Century Gothic"/>
                <a:ea typeface="Century Gothic"/>
                <a:cs typeface="Century Gothic"/>
              </a:rPr>
              <a:t>Connaissez votre taille de gant !</a:t>
            </a:r>
          </a:p>
          <a:p>
            <a:r>
              <a:rPr lang="fr-FR" sz="2000" b="0" i="0" strike="noStrike" cap="none" spc="0" baseline="0">
                <a:solidFill>
                  <a:srgbClr val="404040"/>
                </a:solidFill>
                <a:effectLst/>
                <a:latin typeface="Century Gothic"/>
                <a:ea typeface="Century Gothic"/>
                <a:cs typeface="Century Gothic"/>
              </a:rPr>
              <a:t>Enfiler les mains dans les gants</a:t>
            </a:r>
          </a:p>
          <a:p>
            <a:r>
              <a:rPr lang="fr-FR" sz="2000" b="0" i="0" strike="noStrike" cap="none" spc="0" baseline="0">
                <a:solidFill>
                  <a:srgbClr val="404040"/>
                </a:solidFill>
                <a:effectLst/>
                <a:latin typeface="Century Gothic"/>
                <a:ea typeface="Century Gothic"/>
                <a:cs typeface="Century Gothic"/>
              </a:rPr>
              <a:t>Étendre pour couvrir le poignet de la blouse (si vous portez une blouse)</a:t>
            </a:r>
          </a:p>
        </p:txBody>
      </p:sp>
      <p:sp>
        <p:nvSpPr>
          <p:cNvPr id="4" name="Slide Number Placeholder 3"/>
          <p:cNvSpPr>
            <a:spLocks noGrp="1"/>
          </p:cNvSpPr>
          <p:nvPr>
            <p:ph type="sldNum" sz="quarter" idx="12"/>
          </p:nvPr>
        </p:nvSpPr>
        <p:spPr/>
        <p:txBody>
          <a:bodyPr/>
          <a:lstStyle/>
          <a:p>
            <a:fld id="{D57F1E4F-1CFF-5643-939E-217C01CDF565}" type="slidenum">
              <a:rPr lang="en-US" smtClean="0"/>
              <a:t>10</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606" y="2752592"/>
            <a:ext cx="5841750" cy="2648083"/>
          </a:xfrm>
          <a:prstGeom prst="rect">
            <a:avLst/>
          </a:prstGeom>
        </p:spPr>
      </p:pic>
    </p:spTree>
    <p:extLst>
      <p:ext uri="{BB962C8B-B14F-4D97-AF65-F5344CB8AC3E}">
        <p14:creationId xmlns:p14="http://schemas.microsoft.com/office/powerpoint/2010/main" val="333099440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4000" b="0" i="0" strike="noStrike" cap="none" spc="0" baseline="0">
                <a:solidFill>
                  <a:srgbClr val="EBEBEB"/>
                </a:solidFill>
                <a:effectLst/>
                <a:latin typeface="Century Gothic"/>
                <a:ea typeface="Century Gothic"/>
                <a:cs typeface="Century Gothic"/>
              </a:rPr>
              <a:t>Étapes pour retirer l’EPI</a:t>
            </a:r>
          </a:p>
        </p:txBody>
      </p:sp>
      <p:sp>
        <p:nvSpPr>
          <p:cNvPr id="3" name="Text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t>11</a:t>
            </a:fld>
            <a:endParaRPr lang="en-US"/>
          </a:p>
        </p:txBody>
      </p:sp>
    </p:spTree>
    <p:extLst>
      <p:ext uri="{BB962C8B-B14F-4D97-AF65-F5344CB8AC3E}">
        <p14:creationId xmlns:p14="http://schemas.microsoft.com/office/powerpoint/2010/main" val="276612759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Étape 1 : Retirer les gants</a:t>
            </a:r>
          </a:p>
        </p:txBody>
      </p:sp>
      <p:sp>
        <p:nvSpPr>
          <p:cNvPr id="3" name="Content Placeholder 2"/>
          <p:cNvSpPr>
            <a:spLocks noGrp="1"/>
          </p:cNvSpPr>
          <p:nvPr>
            <p:ph idx="1"/>
          </p:nvPr>
        </p:nvSpPr>
        <p:spPr>
          <a:xfrm>
            <a:off x="5281945" y="2603500"/>
            <a:ext cx="6757988" cy="4025900"/>
          </a:xfrm>
        </p:spPr>
        <p:txBody>
          <a:bodyPr>
            <a:normAutofit fontScale="92500" lnSpcReduction="10000"/>
          </a:bodyPr>
          <a:lstStyle/>
          <a:p>
            <a:r>
              <a:rPr lang="fr-FR" sz="2000" b="0" i="0" strike="noStrike" cap="none" spc="0" baseline="0">
                <a:solidFill>
                  <a:srgbClr val="404040"/>
                </a:solidFill>
                <a:effectLst/>
                <a:latin typeface="Century Gothic"/>
                <a:ea typeface="Century Gothic"/>
                <a:cs typeface="Century Gothic"/>
              </a:rPr>
              <a:t>L’extérieur de vos gants est contaminé !</a:t>
            </a:r>
          </a:p>
          <a:p>
            <a:r>
              <a:rPr lang="fr-FR" sz="2000" b="0" i="0" strike="noStrike" cap="none" spc="0" baseline="0">
                <a:solidFill>
                  <a:srgbClr val="404040"/>
                </a:solidFill>
                <a:effectLst/>
                <a:latin typeface="Century Gothic"/>
                <a:ea typeface="Century Gothic"/>
                <a:cs typeface="Century Gothic"/>
              </a:rPr>
              <a:t>En cas de contamination des mains durant le retrait des gants, lavez-vous immédiatement les mains ou utilisez une solution hydro-alcoolique pour les mains </a:t>
            </a:r>
          </a:p>
          <a:p>
            <a:r>
              <a:rPr lang="fr-FR" sz="2000" b="0" i="0" strike="noStrike" cap="none" spc="0" baseline="0">
                <a:solidFill>
                  <a:srgbClr val="404040"/>
                </a:solidFill>
                <a:effectLst/>
                <a:latin typeface="Century Gothic"/>
                <a:ea typeface="Century Gothic"/>
                <a:cs typeface="Century Gothic"/>
              </a:rPr>
              <a:t>En utilisant une main gantée, saisissez la paume de l’autre main gantée et retirez le premier gant </a:t>
            </a:r>
          </a:p>
          <a:p>
            <a:r>
              <a:rPr lang="fr-FR" sz="2000" b="0" i="0" strike="noStrike" cap="none" spc="0" baseline="0">
                <a:solidFill>
                  <a:srgbClr val="404040"/>
                </a:solidFill>
                <a:effectLst/>
                <a:latin typeface="Century Gothic"/>
                <a:ea typeface="Century Gothic"/>
                <a:cs typeface="Century Gothic"/>
              </a:rPr>
              <a:t>Tenez le gant qui a été retiré dans la main toujours gantée </a:t>
            </a:r>
          </a:p>
          <a:p>
            <a:r>
              <a:rPr lang="fr-FR" sz="2000" b="0" i="0" strike="noStrike" cap="none" spc="0" baseline="0">
                <a:solidFill>
                  <a:srgbClr val="404040"/>
                </a:solidFill>
                <a:effectLst/>
                <a:latin typeface="Century Gothic"/>
                <a:ea typeface="Century Gothic"/>
                <a:cs typeface="Century Gothic"/>
              </a:rPr>
              <a:t>Faites glisser les doigts de la main non gantée sous ce qu’il reste de l’autre gant au niveau du poignet et faites passer le deuxième gant sur le premier gant </a:t>
            </a:r>
          </a:p>
          <a:p>
            <a:r>
              <a:rPr lang="fr-FR" sz="2000" b="0" i="0" strike="noStrike" cap="none" spc="0" baseline="0">
                <a:solidFill>
                  <a:srgbClr val="404040"/>
                </a:solidFill>
                <a:effectLst/>
                <a:latin typeface="Century Gothic"/>
                <a:ea typeface="Century Gothic"/>
                <a:cs typeface="Century Gothic"/>
              </a:rPr>
              <a:t>Jetez les gants dans une poubelle </a:t>
            </a:r>
          </a:p>
          <a:p>
            <a:endParaRPr lang="en-US"/>
          </a:p>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t>12</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241" y="3101806"/>
            <a:ext cx="4772691" cy="2419688"/>
          </a:xfrm>
          <a:prstGeom prst="rect">
            <a:avLst/>
          </a:prstGeom>
        </p:spPr>
      </p:pic>
    </p:spTree>
    <p:extLst>
      <p:ext uri="{BB962C8B-B14F-4D97-AF65-F5344CB8AC3E}">
        <p14:creationId xmlns:p14="http://schemas.microsoft.com/office/powerpoint/2010/main" val="261910691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Étape 2 : Enlever les lunettes de protection ou l’écran facial</a:t>
            </a:r>
          </a:p>
        </p:txBody>
      </p:sp>
      <p:sp>
        <p:nvSpPr>
          <p:cNvPr id="3" name="Content Placeholder 2"/>
          <p:cNvSpPr>
            <a:spLocks noGrp="1"/>
          </p:cNvSpPr>
          <p:nvPr>
            <p:ph idx="1"/>
          </p:nvPr>
        </p:nvSpPr>
        <p:spPr>
          <a:xfrm>
            <a:off x="526306" y="2303463"/>
            <a:ext cx="11017995" cy="2239963"/>
          </a:xfrm>
        </p:spPr>
        <p:txBody>
          <a:bodyPr>
            <a:normAutofit fontScale="85000" lnSpcReduction="10000"/>
          </a:bodyPr>
          <a:lstStyle/>
          <a:p>
            <a:r>
              <a:rPr lang="fr-FR" sz="2000" b="0" i="0" strike="noStrike" cap="none" spc="0" baseline="0">
                <a:solidFill>
                  <a:srgbClr val="404040"/>
                </a:solidFill>
                <a:effectLst/>
                <a:latin typeface="Century Gothic"/>
                <a:ea typeface="Century Gothic"/>
                <a:cs typeface="Century Gothic"/>
              </a:rPr>
              <a:t>L’extérieur des lunettes de protection ou de l’écran facial est contaminé ! </a:t>
            </a:r>
          </a:p>
          <a:p>
            <a:r>
              <a:rPr lang="fr-FR" sz="2000" b="0" i="0" strike="noStrike" cap="none" spc="0" baseline="0">
                <a:solidFill>
                  <a:srgbClr val="404040"/>
                </a:solidFill>
                <a:effectLst/>
                <a:latin typeface="Century Gothic"/>
                <a:ea typeface="Century Gothic"/>
                <a:cs typeface="Century Gothic"/>
              </a:rPr>
              <a:t>En cas de contamination des mains durant le retrait des lunettes de protection ou de l’écran facial, lavez-vous immédiatement les mains ou utilisez une solution hydro-alcoolique pour les mains </a:t>
            </a:r>
          </a:p>
          <a:p>
            <a:r>
              <a:rPr lang="fr-FR" sz="2000" b="0" i="0" strike="noStrike" cap="none" spc="0" baseline="0">
                <a:solidFill>
                  <a:srgbClr val="404040"/>
                </a:solidFill>
                <a:effectLst/>
                <a:latin typeface="Century Gothic"/>
                <a:ea typeface="Century Gothic"/>
                <a:cs typeface="Century Gothic"/>
              </a:rPr>
              <a:t>Retirez les lunettes de protection ou l’écran facial en le saisissant à l’arrière et en soulevant le bandeau ou les branches </a:t>
            </a:r>
          </a:p>
          <a:p>
            <a:r>
              <a:rPr lang="fr-FR" sz="2000" b="0" i="0" strike="noStrike" cap="none" spc="0" baseline="0">
                <a:solidFill>
                  <a:srgbClr val="404040"/>
                </a:solidFill>
                <a:effectLst/>
                <a:latin typeface="Century Gothic"/>
                <a:ea typeface="Century Gothic"/>
                <a:cs typeface="Century Gothic"/>
              </a:rPr>
              <a:t>Si l’équipement est réutilisable, placez-le dans le conteneur prévu à cet effet pour retraitement Autrement, jetez-le dans une poubelle </a:t>
            </a:r>
          </a:p>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t>13</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5760" y="4549921"/>
            <a:ext cx="6180479" cy="2239964"/>
          </a:xfrm>
          <a:prstGeom prst="rect">
            <a:avLst/>
          </a:prstGeom>
        </p:spPr>
      </p:pic>
    </p:spTree>
    <p:extLst>
      <p:ext uri="{BB962C8B-B14F-4D97-AF65-F5344CB8AC3E}">
        <p14:creationId xmlns:p14="http://schemas.microsoft.com/office/powerpoint/2010/main" val="2643258050"/>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Étape 3 : Retirez la blouse</a:t>
            </a:r>
          </a:p>
        </p:txBody>
      </p:sp>
      <p:sp>
        <p:nvSpPr>
          <p:cNvPr id="3" name="Content Placeholder 2"/>
          <p:cNvSpPr>
            <a:spLocks noGrp="1"/>
          </p:cNvSpPr>
          <p:nvPr>
            <p:ph idx="1"/>
          </p:nvPr>
        </p:nvSpPr>
        <p:spPr>
          <a:xfrm>
            <a:off x="5024753" y="2603500"/>
            <a:ext cx="6776722" cy="3811588"/>
          </a:xfrm>
        </p:spPr>
        <p:txBody>
          <a:bodyPr>
            <a:noAutofit/>
          </a:bodyPr>
          <a:lstStyle/>
          <a:p>
            <a:r>
              <a:rPr lang="fr-FR" sz="1600" b="0" i="0" strike="noStrike" cap="none" spc="0" baseline="0" dirty="0">
                <a:solidFill>
                  <a:srgbClr val="404040"/>
                </a:solidFill>
                <a:effectLst/>
                <a:latin typeface="Century Gothic"/>
                <a:ea typeface="Century Gothic"/>
                <a:cs typeface="Century Gothic"/>
              </a:rPr>
              <a:t>Le devant et les manches de la blouse sont contaminés ! </a:t>
            </a:r>
          </a:p>
          <a:p>
            <a:r>
              <a:rPr lang="fr-FR" sz="1600" b="0" i="0" strike="noStrike" cap="none" spc="0" baseline="0" dirty="0">
                <a:solidFill>
                  <a:srgbClr val="404040"/>
                </a:solidFill>
                <a:effectLst/>
                <a:latin typeface="Century Gothic"/>
                <a:ea typeface="Century Gothic"/>
                <a:cs typeface="Century Gothic"/>
              </a:rPr>
              <a:t>En cas de contamination des mains durant le retrait de la blouse, lavez-vous immédiatement les mains ou utilisez une solution hydro-alcoolique pour les mains </a:t>
            </a:r>
          </a:p>
          <a:p>
            <a:r>
              <a:rPr lang="fr-FR" sz="1600" b="0" i="0" strike="noStrike" cap="none" spc="0" baseline="0" dirty="0">
                <a:solidFill>
                  <a:srgbClr val="404040"/>
                </a:solidFill>
                <a:effectLst/>
                <a:latin typeface="Century Gothic"/>
                <a:ea typeface="Century Gothic"/>
                <a:cs typeface="Century Gothic"/>
              </a:rPr>
              <a:t>Détachez les attaches de la blouse en vous assurant que les manches ne touchent pas votre corps lorsque vous attrapez les attaches </a:t>
            </a:r>
          </a:p>
          <a:p>
            <a:r>
              <a:rPr lang="fr-FR" sz="1600" b="0" i="0" strike="noStrike" cap="none" spc="0" baseline="0" dirty="0">
                <a:solidFill>
                  <a:srgbClr val="404040"/>
                </a:solidFill>
                <a:effectLst/>
                <a:latin typeface="Century Gothic"/>
                <a:ea typeface="Century Gothic"/>
                <a:cs typeface="Century Gothic"/>
              </a:rPr>
              <a:t>Enlevez la blouse par le col et les épaules, en ne touchant que l’intérieur de la blouse </a:t>
            </a:r>
          </a:p>
          <a:p>
            <a:r>
              <a:rPr lang="fr-FR" sz="1600" b="0" i="0" strike="noStrike" cap="none" spc="0" baseline="0" dirty="0">
                <a:solidFill>
                  <a:srgbClr val="404040"/>
                </a:solidFill>
                <a:effectLst/>
                <a:latin typeface="Century Gothic"/>
                <a:ea typeface="Century Gothic"/>
                <a:cs typeface="Century Gothic"/>
              </a:rPr>
              <a:t>Retournez la blouse à l’envers </a:t>
            </a:r>
          </a:p>
          <a:p>
            <a:r>
              <a:rPr lang="fr-FR" sz="1600" b="0" i="0" strike="noStrike" cap="none" spc="0" baseline="0" dirty="0">
                <a:solidFill>
                  <a:srgbClr val="404040"/>
                </a:solidFill>
                <a:effectLst/>
                <a:latin typeface="Century Gothic"/>
                <a:ea typeface="Century Gothic"/>
                <a:cs typeface="Century Gothic"/>
              </a:rPr>
              <a:t>Pliez-la ou roulez-la en boule et jetez-la dans une poubelle </a:t>
            </a:r>
          </a:p>
        </p:txBody>
      </p:sp>
      <p:sp>
        <p:nvSpPr>
          <p:cNvPr id="4" name="Slide Number Placeholder 3"/>
          <p:cNvSpPr>
            <a:spLocks noGrp="1"/>
          </p:cNvSpPr>
          <p:nvPr>
            <p:ph type="sldNum" sz="quarter" idx="12"/>
          </p:nvPr>
        </p:nvSpPr>
        <p:spPr/>
        <p:txBody>
          <a:bodyPr/>
          <a:lstStyle/>
          <a:p>
            <a:fld id="{D57F1E4F-1CFF-5643-939E-217C01CDF565}" type="slidenum">
              <a:rPr lang="en-US" smtClean="0"/>
              <a:t>14</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273" y="3104994"/>
            <a:ext cx="4515480" cy="2219635"/>
          </a:xfrm>
          <a:prstGeom prst="rect">
            <a:avLst/>
          </a:prstGeom>
        </p:spPr>
      </p:pic>
    </p:spTree>
    <p:extLst>
      <p:ext uri="{BB962C8B-B14F-4D97-AF65-F5344CB8AC3E}">
        <p14:creationId xmlns:p14="http://schemas.microsoft.com/office/powerpoint/2010/main" val="272405736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Étape 4 : Retirez le masque facial ou respiratoire</a:t>
            </a:r>
          </a:p>
        </p:txBody>
      </p:sp>
      <p:sp>
        <p:nvSpPr>
          <p:cNvPr id="3" name="Content Placeholder 2"/>
          <p:cNvSpPr>
            <a:spLocks noGrp="1"/>
          </p:cNvSpPr>
          <p:nvPr>
            <p:ph idx="1"/>
          </p:nvPr>
        </p:nvSpPr>
        <p:spPr>
          <a:xfrm>
            <a:off x="485776" y="2198687"/>
            <a:ext cx="11315700" cy="3416300"/>
          </a:xfrm>
        </p:spPr>
        <p:txBody>
          <a:bodyPr>
            <a:normAutofit/>
          </a:bodyPr>
          <a:lstStyle/>
          <a:p>
            <a:endParaRPr lang="en-US"/>
          </a:p>
          <a:p>
            <a:r>
              <a:rPr lang="fr-FR" sz="2000" b="0" i="0" strike="noStrike" cap="none" spc="0" baseline="0">
                <a:solidFill>
                  <a:srgbClr val="404040"/>
                </a:solidFill>
                <a:effectLst/>
                <a:latin typeface="Century Gothic"/>
                <a:ea typeface="Century Gothic"/>
                <a:cs typeface="Century Gothic"/>
              </a:rPr>
              <a:t>Le devant du masque/respirateur est contaminé – NE PAS TOUCHER ! </a:t>
            </a:r>
          </a:p>
          <a:p>
            <a:r>
              <a:rPr lang="fr-FR" sz="2000" b="0" i="0" strike="noStrike" cap="none" spc="0" baseline="0">
                <a:solidFill>
                  <a:srgbClr val="404040"/>
                </a:solidFill>
                <a:effectLst/>
                <a:latin typeface="Century Gothic"/>
                <a:ea typeface="Century Gothic"/>
                <a:cs typeface="Century Gothic"/>
              </a:rPr>
              <a:t>En cas de contamination des mains durant le retrait du masque/respirateur, lavez-vous immédiatement les mains ou utilisez une solution hydro-alcoolique pour les mains. </a:t>
            </a:r>
          </a:p>
          <a:p>
            <a:r>
              <a:rPr lang="fr-FR" sz="2000" b="0" i="0" strike="noStrike" cap="none" spc="0" baseline="0">
                <a:solidFill>
                  <a:srgbClr val="404040"/>
                </a:solidFill>
                <a:effectLst/>
                <a:latin typeface="Century Gothic"/>
                <a:ea typeface="Century Gothic"/>
                <a:cs typeface="Century Gothic"/>
              </a:rPr>
              <a:t>Saisissez les attaches ou élastiques du bas du masque/respirateur, puis celles du haut, et retirez-le sans toucher le devant. </a:t>
            </a:r>
          </a:p>
          <a:p>
            <a:r>
              <a:rPr lang="fr-FR" sz="2000" b="0" i="0" strike="noStrike" cap="none" spc="0" baseline="0">
                <a:solidFill>
                  <a:srgbClr val="404040"/>
                </a:solidFill>
                <a:effectLst/>
                <a:latin typeface="Century Gothic"/>
                <a:ea typeface="Century Gothic"/>
                <a:cs typeface="Century Gothic"/>
              </a:rPr>
              <a:t>Jetez-les dans une poubelle </a:t>
            </a:r>
          </a:p>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t>15</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2886" y="4214813"/>
            <a:ext cx="5767853" cy="2328862"/>
          </a:xfrm>
          <a:prstGeom prst="rect">
            <a:avLst/>
          </a:prstGeom>
        </p:spPr>
      </p:pic>
    </p:spTree>
    <p:extLst>
      <p:ext uri="{BB962C8B-B14F-4D97-AF65-F5344CB8AC3E}">
        <p14:creationId xmlns:p14="http://schemas.microsoft.com/office/powerpoint/2010/main" val="235309457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Étape 5 : Lavez-vous les mains !</a:t>
            </a:r>
          </a:p>
        </p:txBody>
      </p:sp>
      <p:sp>
        <p:nvSpPr>
          <p:cNvPr id="3" name="Content Placeholder 2"/>
          <p:cNvSpPr>
            <a:spLocks noGrp="1"/>
          </p:cNvSpPr>
          <p:nvPr>
            <p:ph idx="1"/>
          </p:nvPr>
        </p:nvSpPr>
        <p:spPr>
          <a:xfrm>
            <a:off x="571501" y="2332036"/>
            <a:ext cx="11187112" cy="3940175"/>
          </a:xfrm>
        </p:spPr>
        <p:txBody>
          <a:bodyPr>
            <a:normAutofit/>
          </a:bodyPr>
          <a:lstStyle/>
          <a:p>
            <a:r>
              <a:rPr lang="fr-FR" sz="2000" b="1" i="0" strike="noStrike" cap="none" spc="0" baseline="0">
                <a:solidFill>
                  <a:srgbClr val="404040"/>
                </a:solidFill>
                <a:effectLst/>
                <a:latin typeface="Century Gothic"/>
                <a:ea typeface="Century Gothic"/>
                <a:cs typeface="Century Gothic"/>
              </a:rPr>
              <a:t>Pour tous : évaluations primaires, évaluations secondaires et chaque jour !</a:t>
            </a:r>
          </a:p>
          <a:p>
            <a:r>
              <a:rPr lang="fr-FR" sz="2000" b="0" i="0" strike="noStrike" cap="none" spc="0" baseline="0">
                <a:solidFill>
                  <a:srgbClr val="404040"/>
                </a:solidFill>
                <a:effectLst/>
                <a:latin typeface="Century Gothic"/>
                <a:ea typeface="Century Gothic"/>
                <a:cs typeface="Century Gothic"/>
              </a:rPr>
              <a:t>Une bonne hygiène des mains est la première et la </a:t>
            </a:r>
            <a:r>
              <a:rPr lang="fr-FR" sz="2000" b="1" i="0" strike="noStrike" cap="none" spc="0" baseline="0">
                <a:solidFill>
                  <a:srgbClr val="404040"/>
                </a:solidFill>
                <a:effectLst/>
                <a:latin typeface="Century Gothic"/>
                <a:ea typeface="Century Gothic"/>
                <a:cs typeface="Century Gothic"/>
              </a:rPr>
              <a:t>dernière</a:t>
            </a:r>
            <a:r>
              <a:rPr lang="fr-FR" sz="2000" b="0" i="0" strike="noStrike" cap="none" spc="0" baseline="0">
                <a:solidFill>
                  <a:srgbClr val="404040"/>
                </a:solidFill>
                <a:effectLst/>
                <a:latin typeface="Century Gothic"/>
                <a:ea typeface="Century Gothic"/>
                <a:cs typeface="Century Gothic"/>
              </a:rPr>
              <a:t> ligne de défense contre la propagation de la maladie</a:t>
            </a:r>
          </a:p>
          <a:p>
            <a:r>
              <a:rPr lang="fr-FR" sz="2000" b="0" i="0" strike="noStrike" cap="none" spc="0" baseline="0">
                <a:solidFill>
                  <a:srgbClr val="404040"/>
                </a:solidFill>
                <a:effectLst/>
                <a:latin typeface="Century Gothic"/>
                <a:ea typeface="Century Gothic"/>
                <a:cs typeface="Century Gothic"/>
              </a:rPr>
              <a:t>Lavez-vous les mains avec de l’eau et du savon pendant au moins 20 secondes</a:t>
            </a:r>
          </a:p>
          <a:p>
            <a:pPr lvl="1"/>
            <a:r>
              <a:rPr lang="fr-FR" sz="1800" b="0" i="0" strike="noStrike" cap="none" spc="0" baseline="0">
                <a:solidFill>
                  <a:srgbClr val="404040"/>
                </a:solidFill>
                <a:effectLst/>
                <a:latin typeface="Century Gothic"/>
                <a:ea typeface="Century Gothic"/>
                <a:cs typeface="Century Gothic"/>
              </a:rPr>
              <a:t>Si vous n’avez pas d’eau et de savon, utilisez un gel à base d’alcool pour les mains (avec au moins 60 % d’alcool)</a:t>
            </a:r>
          </a:p>
          <a:p>
            <a:r>
              <a:rPr lang="fr-FR" sz="2000" b="0" i="0" strike="noStrike" cap="none" spc="0" baseline="0">
                <a:solidFill>
                  <a:srgbClr val="404040"/>
                </a:solidFill>
                <a:effectLst/>
                <a:latin typeface="Century Gothic"/>
                <a:ea typeface="Century Gothic"/>
                <a:cs typeface="Century Gothic"/>
              </a:rPr>
              <a:t>Si les mains sont visiblement sales, lavez-les avec du savon et de l’eau chaude</a:t>
            </a:r>
          </a:p>
        </p:txBody>
      </p:sp>
      <p:sp>
        <p:nvSpPr>
          <p:cNvPr id="4" name="Slide Number Placeholder 3"/>
          <p:cNvSpPr>
            <a:spLocks noGrp="1"/>
          </p:cNvSpPr>
          <p:nvPr>
            <p:ph type="sldNum" sz="quarter" idx="12"/>
          </p:nvPr>
        </p:nvSpPr>
        <p:spPr/>
        <p:txBody>
          <a:bodyPr/>
          <a:lstStyle/>
          <a:p>
            <a:fld id="{D57F1E4F-1CFF-5643-939E-217C01CDF565}" type="slidenum">
              <a:rPr lang="en-US" smtClean="0"/>
              <a:t>16</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2415" y="4967484"/>
            <a:ext cx="4384305" cy="1646427"/>
          </a:xfrm>
          <a:prstGeom prst="rect">
            <a:avLst/>
          </a:prstGeom>
        </p:spPr>
      </p:pic>
      <p:sp>
        <p:nvSpPr>
          <p:cNvPr id="6" name="TextBox 5"/>
          <p:cNvSpPr txBox="1"/>
          <p:nvPr/>
        </p:nvSpPr>
        <p:spPr>
          <a:xfrm>
            <a:off x="5567768" y="5256380"/>
            <a:ext cx="573597" cy="366126"/>
          </a:xfrm>
          <a:prstGeom prst="rect">
            <a:avLst/>
          </a:prstGeom>
          <a:solidFill>
            <a:schemeClr val="bg1"/>
          </a:solidFill>
          <a:ln>
            <a:solidFill>
              <a:schemeClr val="bg1"/>
            </a:solidFill>
          </a:ln>
        </p:spPr>
        <p:txBody>
          <a:bodyPr wrap="square" rtlCol="0">
            <a:spAutoFit/>
          </a:bodyPr>
          <a:lstStyle/>
          <a:p>
            <a:r>
              <a:rPr lang="fr-FR" sz="1800" b="1" i="0" strike="noStrike" cap="none" spc="0" baseline="0" dirty="0">
                <a:solidFill>
                  <a:srgbClr val="0E5580"/>
                </a:solidFill>
                <a:effectLst/>
                <a:latin typeface="Century Gothic"/>
                <a:ea typeface="Century Gothic"/>
                <a:cs typeface="Century Gothic"/>
              </a:rPr>
              <a:t>OU</a:t>
            </a:r>
            <a:endParaRPr lang="en-US" b="1" dirty="0">
              <a:solidFill>
                <a:schemeClr val="tx2"/>
              </a:solidFill>
            </a:endParaRPr>
          </a:p>
        </p:txBody>
      </p:sp>
    </p:spTree>
    <p:extLst>
      <p:ext uri="{BB962C8B-B14F-4D97-AF65-F5344CB8AC3E}">
        <p14:creationId xmlns:p14="http://schemas.microsoft.com/office/powerpoint/2010/main" val="345171444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4000" b="0" i="0" strike="noStrike" cap="none" spc="0" baseline="0">
                <a:solidFill>
                  <a:srgbClr val="EBEBEB"/>
                </a:solidFill>
                <a:effectLst/>
                <a:latin typeface="Century Gothic"/>
                <a:ea typeface="Century Gothic"/>
                <a:cs typeface="Century Gothic"/>
              </a:rPr>
              <a:t>Le « système de binôme » pour mettre et retirer l’EPI</a:t>
            </a:r>
          </a:p>
        </p:txBody>
      </p:sp>
      <p:sp>
        <p:nvSpPr>
          <p:cNvPr id="3" name="Text Placeholder 2"/>
          <p:cNvSpPr>
            <a:spLocks noGrp="1"/>
          </p:cNvSpPr>
          <p:nvPr>
            <p:ph type="body" idx="1"/>
          </p:nvPr>
        </p:nvSpPr>
        <p:spPr>
          <a:xfrm>
            <a:off x="6895558" y="2677644"/>
            <a:ext cx="4877342" cy="2283823"/>
          </a:xfrm>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t>17</a:t>
            </a:fld>
            <a:endParaRPr lang="en-US"/>
          </a:p>
        </p:txBody>
      </p:sp>
    </p:spTree>
    <p:extLst>
      <p:ext uri="{BB962C8B-B14F-4D97-AF65-F5344CB8AC3E}">
        <p14:creationId xmlns:p14="http://schemas.microsoft.com/office/powerpoint/2010/main" val="1931246326"/>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Qu’est-ce que le système de binôme ?</a:t>
            </a:r>
          </a:p>
        </p:txBody>
      </p:sp>
      <p:sp>
        <p:nvSpPr>
          <p:cNvPr id="3" name="Content Placeholder 2"/>
          <p:cNvSpPr>
            <a:spLocks noGrp="1"/>
          </p:cNvSpPr>
          <p:nvPr>
            <p:ph idx="1"/>
          </p:nvPr>
        </p:nvSpPr>
        <p:spPr>
          <a:xfrm>
            <a:off x="742950" y="2603500"/>
            <a:ext cx="10984229" cy="3416300"/>
          </a:xfrm>
        </p:spPr>
        <p:txBody>
          <a:bodyPr>
            <a:normAutofit/>
          </a:bodyPr>
          <a:lstStyle/>
          <a:p>
            <a:r>
              <a:rPr lang="fr-FR" sz="2800" b="0" i="0" strike="noStrike" cap="none" spc="0" baseline="0">
                <a:solidFill>
                  <a:srgbClr val="404040"/>
                </a:solidFill>
                <a:effectLst/>
                <a:latin typeface="Century Gothic"/>
                <a:ea typeface="Century Gothic"/>
                <a:cs typeface="Century Gothic"/>
              </a:rPr>
              <a:t>Une méthode dans laquelle une personne en aide une autre pour mettre un EPI</a:t>
            </a:r>
          </a:p>
          <a:p>
            <a:r>
              <a:rPr lang="fr-FR" sz="2800" b="0" i="0" strike="noStrike" cap="none" spc="0" baseline="0">
                <a:solidFill>
                  <a:srgbClr val="404040"/>
                </a:solidFill>
                <a:effectLst/>
                <a:latin typeface="Century Gothic"/>
                <a:ea typeface="Century Gothic"/>
                <a:cs typeface="Century Gothic"/>
              </a:rPr>
              <a:t>Un binôme peut également aider pour :</a:t>
            </a:r>
          </a:p>
          <a:p>
            <a:pPr lvl="1"/>
            <a:r>
              <a:rPr lang="fr-FR" sz="2400" b="0" i="0" strike="noStrike" cap="none" spc="0" baseline="0">
                <a:solidFill>
                  <a:srgbClr val="404040"/>
                </a:solidFill>
                <a:effectLst/>
                <a:latin typeface="Century Gothic"/>
                <a:ea typeface="Century Gothic"/>
                <a:cs typeface="Century Gothic"/>
              </a:rPr>
              <a:t>Inspecter l’EPI pour les coupures, déchirures ou trous</a:t>
            </a:r>
          </a:p>
          <a:p>
            <a:pPr lvl="1"/>
            <a:r>
              <a:rPr lang="fr-FR" sz="2400" b="0" i="0" strike="noStrike" cap="none" spc="0" baseline="0">
                <a:solidFill>
                  <a:srgbClr val="404040"/>
                </a:solidFill>
                <a:effectLst/>
                <a:latin typeface="Century Gothic"/>
                <a:ea typeface="Century Gothic"/>
                <a:cs typeface="Century Gothic"/>
              </a:rPr>
              <a:t>Attacher les combinaisons, etc. </a:t>
            </a:r>
          </a:p>
          <a:p>
            <a:pPr lvl="1"/>
            <a:r>
              <a:rPr lang="fr-FR" sz="2400" b="0" i="0" strike="noStrike" cap="none" spc="0" baseline="0">
                <a:solidFill>
                  <a:srgbClr val="404040"/>
                </a:solidFill>
                <a:effectLst/>
                <a:latin typeface="Century Gothic"/>
                <a:ea typeface="Century Gothic"/>
                <a:cs typeface="Century Gothic"/>
              </a:rPr>
              <a:t>S’assurer que les masques sont bien ajustés </a:t>
            </a:r>
          </a:p>
          <a:p>
            <a:pPr lvl="2"/>
            <a:r>
              <a:rPr lang="fr-FR" sz="2000" b="0" i="0" strike="noStrike" cap="none" spc="0" baseline="0">
                <a:solidFill>
                  <a:srgbClr val="404040"/>
                </a:solidFill>
                <a:effectLst/>
                <a:latin typeface="Century Gothic"/>
                <a:ea typeface="Century Gothic"/>
                <a:cs typeface="Century Gothic"/>
              </a:rPr>
              <a:t>Demandez à votre binôme : « As-tu vérifié l’étanchéité ? »</a:t>
            </a:r>
          </a:p>
        </p:txBody>
      </p:sp>
      <p:sp>
        <p:nvSpPr>
          <p:cNvPr id="4" name="Slide Number Placeholder 3"/>
          <p:cNvSpPr>
            <a:spLocks noGrp="1"/>
          </p:cNvSpPr>
          <p:nvPr>
            <p:ph type="sldNum" sz="quarter" idx="12"/>
          </p:nvPr>
        </p:nvSpPr>
        <p:spPr/>
        <p:txBody>
          <a:bodyPr/>
          <a:lstStyle/>
          <a:p>
            <a:fld id="{D57F1E4F-1CFF-5643-939E-217C01CDF565}" type="slidenum">
              <a:rPr lang="en-US" smtClean="0"/>
              <a:t>18</a:t>
            </a:fld>
            <a:endParaRPr lang="en-US"/>
          </a:p>
        </p:txBody>
      </p:sp>
    </p:spTree>
    <p:extLst>
      <p:ext uri="{BB962C8B-B14F-4D97-AF65-F5344CB8AC3E}">
        <p14:creationId xmlns:p14="http://schemas.microsoft.com/office/powerpoint/2010/main" val="15600160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6" y="2677645"/>
            <a:ext cx="5184884" cy="2283824"/>
          </a:xfrm>
        </p:spPr>
        <p:txBody>
          <a:bodyPr/>
          <a:lstStyle/>
          <a:p>
            <a:r>
              <a:rPr lang="fr-FR" sz="4000" b="0" i="0" strike="noStrike" cap="none" spc="0" baseline="0" dirty="0">
                <a:solidFill>
                  <a:srgbClr val="EBEBEB"/>
                </a:solidFill>
                <a:effectLst/>
                <a:latin typeface="Century Gothic"/>
                <a:ea typeface="Century Gothic"/>
                <a:cs typeface="Century Gothic"/>
              </a:rPr>
              <a:t>Répartition des groupes et évaluations de l’EPI</a:t>
            </a:r>
          </a:p>
        </p:txBody>
      </p:sp>
      <p:sp>
        <p:nvSpPr>
          <p:cNvPr id="3" name="Text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t>19</a:t>
            </a:fld>
            <a:endParaRPr lang="en-US"/>
          </a:p>
        </p:txBody>
      </p:sp>
    </p:spTree>
    <p:extLst>
      <p:ext uri="{BB962C8B-B14F-4D97-AF65-F5344CB8AC3E}">
        <p14:creationId xmlns:p14="http://schemas.microsoft.com/office/powerpoint/2010/main" val="145684337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Objectifs d’apprentissage</a:t>
            </a:r>
          </a:p>
        </p:txBody>
      </p:sp>
      <p:sp>
        <p:nvSpPr>
          <p:cNvPr id="3" name="Content Placeholder 2"/>
          <p:cNvSpPr>
            <a:spLocks noGrp="1"/>
          </p:cNvSpPr>
          <p:nvPr>
            <p:ph idx="1"/>
          </p:nvPr>
        </p:nvSpPr>
        <p:spPr>
          <a:xfrm>
            <a:off x="700088" y="2597148"/>
            <a:ext cx="10490651" cy="3711575"/>
          </a:xfrm>
        </p:spPr>
        <p:txBody>
          <a:bodyPr>
            <a:normAutofit/>
          </a:bodyPr>
          <a:lstStyle/>
          <a:p>
            <a:r>
              <a:rPr lang="fr-FR" sz="2400" b="0" i="0" strike="noStrike" cap="none" spc="0" baseline="0">
                <a:solidFill>
                  <a:srgbClr val="404040"/>
                </a:solidFill>
                <a:effectLst/>
                <a:latin typeface="Century Gothic"/>
                <a:ea typeface="Century Gothic"/>
                <a:cs typeface="Century Gothic"/>
              </a:rPr>
              <a:t>Apprenez comment mettre et retirer l’EPI en toute sécurité</a:t>
            </a:r>
          </a:p>
          <a:p>
            <a:pPr lvl="1"/>
            <a:r>
              <a:rPr lang="fr-FR" sz="2200" b="0" i="0" strike="noStrike" cap="none" spc="0" baseline="0">
                <a:solidFill>
                  <a:srgbClr val="404040"/>
                </a:solidFill>
                <a:effectLst/>
                <a:latin typeface="Century Gothic"/>
                <a:ea typeface="Century Gothic"/>
                <a:cs typeface="Century Gothic"/>
              </a:rPr>
              <a:t>Déterminer l’ordre exact des étapes à suivre pour mettre et retirer l’EPI</a:t>
            </a:r>
          </a:p>
          <a:p>
            <a:pPr lvl="1"/>
            <a:r>
              <a:rPr lang="fr-FR" sz="2200" b="0" i="0" strike="noStrike" cap="none" spc="0" baseline="0">
                <a:solidFill>
                  <a:srgbClr val="404040"/>
                </a:solidFill>
                <a:effectLst/>
                <a:latin typeface="Century Gothic"/>
                <a:ea typeface="Century Gothic"/>
                <a:cs typeface="Century Gothic"/>
              </a:rPr>
              <a:t>Présenter le « système de binôme » et son utilité pour mettre et retirer l’EPI</a:t>
            </a:r>
          </a:p>
        </p:txBody>
      </p:sp>
      <p:sp>
        <p:nvSpPr>
          <p:cNvPr id="4" name="Slide Number Placeholder 3"/>
          <p:cNvSpPr>
            <a:spLocks noGrp="1"/>
          </p:cNvSpPr>
          <p:nvPr>
            <p:ph type="sldNum" sz="quarter" idx="12"/>
          </p:nvPr>
        </p:nvSpPr>
        <p:spPr/>
        <p:txBody>
          <a:bodyPr/>
          <a:lstStyle/>
          <a:p>
            <a:fld id="{D57F1E4F-1CFF-5643-939E-217C01CDF565}" type="slidenum">
              <a:rPr lang="en-US" smtClean="0"/>
              <a:t>2</a:t>
            </a:fld>
            <a:endParaRPr lang="en-US"/>
          </a:p>
        </p:txBody>
      </p:sp>
    </p:spTree>
    <p:extLst>
      <p:ext uri="{BB962C8B-B14F-4D97-AF65-F5344CB8AC3E}">
        <p14:creationId xmlns:p14="http://schemas.microsoft.com/office/powerpoint/2010/main" val="5643062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S’entraîner à mettre et retirer un EPI !</a:t>
            </a:r>
          </a:p>
        </p:txBody>
      </p:sp>
      <p:sp>
        <p:nvSpPr>
          <p:cNvPr id="3" name="Content Placeholder 2"/>
          <p:cNvSpPr>
            <a:spLocks noGrp="1"/>
          </p:cNvSpPr>
          <p:nvPr>
            <p:ph idx="1"/>
          </p:nvPr>
        </p:nvSpPr>
        <p:spPr>
          <a:xfrm>
            <a:off x="614364" y="2603500"/>
            <a:ext cx="10872786" cy="3416300"/>
          </a:xfrm>
        </p:spPr>
        <p:txBody>
          <a:bodyPr/>
          <a:lstStyle/>
          <a:p>
            <a:r>
              <a:rPr lang="fr-FR" sz="2000" b="0" i="0" strike="noStrike" cap="none" spc="0" baseline="0">
                <a:solidFill>
                  <a:srgbClr val="404040"/>
                </a:solidFill>
                <a:effectLst/>
                <a:latin typeface="Century Gothic"/>
                <a:ea typeface="Century Gothic"/>
                <a:cs typeface="Century Gothic"/>
              </a:rPr>
              <a:t>Rassemblez vos groupes</a:t>
            </a:r>
            <a:r>
              <a:rPr lang="fr-FR" sz="2000" b="0" i="0" strike="noStrike" cap="none" spc="0" baseline="0">
                <a:solidFill>
                  <a:srgbClr val="FF0000"/>
                </a:solidFill>
                <a:effectLst/>
                <a:latin typeface="Century Gothic"/>
                <a:ea typeface="Century Gothic"/>
                <a:cs typeface="Century Gothic"/>
              </a:rPr>
              <a:t>*</a:t>
            </a:r>
            <a:r>
              <a:rPr lang="fr-FR" sz="2000" b="0" i="0" strike="noStrike" cap="none" spc="0" baseline="0">
                <a:solidFill>
                  <a:srgbClr val="404040"/>
                </a:solidFill>
                <a:effectLst/>
                <a:latin typeface="Century Gothic"/>
                <a:ea typeface="Century Gothic"/>
                <a:cs typeface="Century Gothic"/>
              </a:rPr>
              <a:t> à côté de chaque pile d’EPI disponibles</a:t>
            </a:r>
          </a:p>
          <a:p>
            <a:r>
              <a:rPr lang="fr-FR" sz="2000" b="0" i="0" strike="noStrike" cap="none" spc="0" baseline="0">
                <a:solidFill>
                  <a:srgbClr val="404040"/>
                </a:solidFill>
                <a:effectLst/>
                <a:latin typeface="Century Gothic"/>
                <a:ea typeface="Century Gothic"/>
                <a:cs typeface="Century Gothic"/>
              </a:rPr>
              <a:t>Chaque groupe aura [</a:t>
            </a:r>
            <a:r>
              <a:rPr lang="fr-FR" sz="2000" b="0" i="0" strike="noStrike" cap="none" spc="0" baseline="0">
                <a:solidFill>
                  <a:srgbClr val="FF0000"/>
                </a:solidFill>
                <a:effectLst/>
                <a:latin typeface="Century Gothic"/>
                <a:ea typeface="Century Gothic"/>
                <a:cs typeface="Century Gothic"/>
              </a:rPr>
              <a:t>nombre-nombre*</a:t>
            </a:r>
            <a:r>
              <a:rPr lang="fr-FR" sz="2000" b="0" i="0" strike="noStrike" cap="none" spc="0" baseline="0">
                <a:solidFill>
                  <a:srgbClr val="404040"/>
                </a:solidFill>
                <a:effectLst/>
                <a:latin typeface="Century Gothic"/>
                <a:ea typeface="Century Gothic"/>
                <a:cs typeface="Century Gothic"/>
              </a:rPr>
              <a:t>] d’animateurs </a:t>
            </a:r>
          </a:p>
          <a:p>
            <a:r>
              <a:rPr lang="fr-FR" sz="2000" b="0" i="0" strike="noStrike" cap="none" spc="0" baseline="0">
                <a:solidFill>
                  <a:srgbClr val="404040"/>
                </a:solidFill>
                <a:effectLst/>
                <a:latin typeface="Century Gothic"/>
                <a:ea typeface="Century Gothic"/>
                <a:cs typeface="Century Gothic"/>
              </a:rPr>
              <a:t>Votre animateur démontrera à nouveau le processus complet pour mettre et retirer l’EPI</a:t>
            </a:r>
          </a:p>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t>20</a:t>
            </a:fld>
            <a:endParaRPr lang="en-US"/>
          </a:p>
        </p:txBody>
      </p:sp>
      <p:sp>
        <p:nvSpPr>
          <p:cNvPr id="5" name="TextBox 4"/>
          <p:cNvSpPr txBox="1"/>
          <p:nvPr/>
        </p:nvSpPr>
        <p:spPr>
          <a:xfrm>
            <a:off x="415853" y="6019800"/>
            <a:ext cx="11269809" cy="640720"/>
          </a:xfrm>
          <a:prstGeom prst="rect">
            <a:avLst/>
          </a:prstGeom>
          <a:noFill/>
        </p:spPr>
        <p:txBody>
          <a:bodyPr wrap="square" rtlCol="0">
            <a:spAutoFit/>
          </a:bodyPr>
          <a:lstStyle/>
          <a:p>
            <a:pPr algn="ctr"/>
            <a:r>
              <a:rPr lang="fr-FR" sz="1800" b="0" i="0" strike="noStrike" cap="none" spc="0" baseline="0">
                <a:solidFill>
                  <a:srgbClr val="FF0000"/>
                </a:solidFill>
                <a:effectLst/>
                <a:latin typeface="Century Gothic"/>
                <a:ea typeface="Century Gothic"/>
                <a:cs typeface="Century Gothic"/>
              </a:rPr>
              <a:t>*Nombre suggéré de participants par groupe : 5</a:t>
            </a:r>
          </a:p>
          <a:p>
            <a:pPr algn="ctr"/>
            <a:r>
              <a:rPr lang="fr-FR" sz="1800" b="0" i="0" strike="noStrike" cap="none" spc="0" baseline="0">
                <a:solidFill>
                  <a:srgbClr val="FF0000"/>
                </a:solidFill>
                <a:effectLst/>
                <a:latin typeface="Century Gothic"/>
                <a:ea typeface="Century Gothic"/>
                <a:cs typeface="Century Gothic"/>
              </a:rPr>
              <a:t>Nombre suggéré d’animateurs par groupe : 1 à 2</a:t>
            </a:r>
          </a:p>
        </p:txBody>
      </p:sp>
    </p:spTree>
    <p:extLst>
      <p:ext uri="{BB962C8B-B14F-4D97-AF65-F5344CB8AC3E}">
        <p14:creationId xmlns:p14="http://schemas.microsoft.com/office/powerpoint/2010/main" val="178320635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Pourquoi est-ce </a:t>
            </a:r>
            <a:r>
              <a:rPr lang="fr-FR" sz="3600" b="0" i="1" strike="noStrike" cap="none" spc="0" baseline="0">
                <a:solidFill>
                  <a:srgbClr val="EBEBEB"/>
                </a:solidFill>
                <a:effectLst/>
                <a:latin typeface="Century Gothic"/>
                <a:ea typeface="Century Gothic"/>
                <a:cs typeface="Century Gothic"/>
              </a:rPr>
              <a:t>si</a:t>
            </a:r>
            <a:r>
              <a:rPr lang="fr-FR" sz="3600" b="0" i="0" strike="noStrike" cap="none" spc="0" baseline="0">
                <a:solidFill>
                  <a:srgbClr val="EBEBEB"/>
                </a:solidFill>
                <a:effectLst/>
                <a:latin typeface="Century Gothic"/>
                <a:ea typeface="Century Gothic"/>
                <a:cs typeface="Century Gothic"/>
              </a:rPr>
              <a:t> important de mettre et retirer l’EPI en toute sécurité ?</a:t>
            </a:r>
          </a:p>
        </p:txBody>
      </p:sp>
      <p:sp>
        <p:nvSpPr>
          <p:cNvPr id="3" name="Content Placeholder 2"/>
          <p:cNvSpPr>
            <a:spLocks noGrp="1"/>
          </p:cNvSpPr>
          <p:nvPr>
            <p:ph idx="1"/>
          </p:nvPr>
        </p:nvSpPr>
        <p:spPr/>
        <p:txBody>
          <a:bodyPr>
            <a:normAutofit/>
          </a:bodyPr>
          <a:lstStyle/>
          <a:p>
            <a:r>
              <a:rPr lang="fr-FR" sz="2400" b="0" i="0" strike="noStrike" cap="none" spc="0" baseline="0">
                <a:solidFill>
                  <a:srgbClr val="404040"/>
                </a:solidFill>
                <a:effectLst/>
                <a:latin typeface="Century Gothic"/>
                <a:ea typeface="Century Gothic"/>
                <a:cs typeface="Century Gothic"/>
              </a:rPr>
              <a:t>L’EPI vous protège de la maladie et protège les autres personnes avec lesquelles vous pouvez être en contact</a:t>
            </a:r>
          </a:p>
          <a:p>
            <a:r>
              <a:rPr lang="fr-FR" sz="2400" b="0" i="0" strike="noStrike" cap="none" spc="0" baseline="0">
                <a:solidFill>
                  <a:srgbClr val="404040"/>
                </a:solidFill>
                <a:effectLst/>
                <a:latin typeface="Century Gothic"/>
                <a:ea typeface="Century Gothic"/>
                <a:cs typeface="Century Gothic"/>
              </a:rPr>
              <a:t>Une petite coupure dans l’EPI peut entraîner une infection</a:t>
            </a:r>
          </a:p>
          <a:p>
            <a:r>
              <a:rPr lang="fr-FR" sz="2400" b="0" i="0" strike="noStrike" cap="none" spc="0" baseline="0">
                <a:solidFill>
                  <a:srgbClr val="404040"/>
                </a:solidFill>
                <a:effectLst/>
                <a:latin typeface="Century Gothic"/>
                <a:ea typeface="Century Gothic"/>
                <a:cs typeface="Century Gothic"/>
              </a:rPr>
              <a:t>Il existe de nombreux exemples de propagation de la maladie lorsque l’EPI n’est pas porté correctement</a:t>
            </a:r>
          </a:p>
        </p:txBody>
      </p:sp>
      <p:sp>
        <p:nvSpPr>
          <p:cNvPr id="4" name="Slide Number Placeholder 3"/>
          <p:cNvSpPr>
            <a:spLocks noGrp="1"/>
          </p:cNvSpPr>
          <p:nvPr>
            <p:ph type="sldNum" sz="quarter" idx="12"/>
          </p:nvPr>
        </p:nvSpPr>
        <p:spPr/>
        <p:txBody>
          <a:bodyPr/>
          <a:lstStyle/>
          <a:p>
            <a:fld id="{D57F1E4F-1CFF-5643-939E-217C01CDF565}" type="slidenum">
              <a:rPr lang="en-US" smtClean="0"/>
              <a:t>3</a:t>
            </a:fld>
            <a:endParaRPr lang="en-US"/>
          </a:p>
        </p:txBody>
      </p:sp>
    </p:spTree>
    <p:extLst>
      <p:ext uri="{BB962C8B-B14F-4D97-AF65-F5344CB8AC3E}">
        <p14:creationId xmlns:p14="http://schemas.microsoft.com/office/powerpoint/2010/main" val="36158940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4000" b="0" i="0" strike="noStrike" cap="none" spc="0" baseline="0">
                <a:solidFill>
                  <a:srgbClr val="EBEBEB"/>
                </a:solidFill>
                <a:effectLst/>
                <a:latin typeface="Century Gothic"/>
                <a:ea typeface="Century Gothic"/>
                <a:cs typeface="Century Gothic"/>
              </a:rPr>
              <a:t>Étapes pour mettre l’EPI</a:t>
            </a:r>
          </a:p>
        </p:txBody>
      </p:sp>
      <p:sp>
        <p:nvSpPr>
          <p:cNvPr id="3" name="Text Placeholder 2"/>
          <p:cNvSpPr>
            <a:spLocks noGrp="1"/>
          </p:cNvSpPr>
          <p:nvPr>
            <p:ph type="body" idx="1"/>
          </p:nvPr>
        </p:nvSpPr>
        <p:spPr>
          <a:xfrm>
            <a:off x="6895558" y="2677644"/>
            <a:ext cx="4877342" cy="2283823"/>
          </a:xfrm>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t>4</a:t>
            </a:fld>
            <a:endParaRPr lang="en-US"/>
          </a:p>
        </p:txBody>
      </p:sp>
    </p:spTree>
    <p:extLst>
      <p:ext uri="{BB962C8B-B14F-4D97-AF65-F5344CB8AC3E}">
        <p14:creationId xmlns:p14="http://schemas.microsoft.com/office/powerpoint/2010/main" val="23529698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1063416"/>
            <a:ext cx="8761413" cy="706964"/>
          </a:xfrm>
        </p:spPr>
        <p:txBody>
          <a:bodyPr/>
          <a:lstStyle/>
          <a:p>
            <a:r>
              <a:rPr lang="fr-FR" sz="3600" b="0" i="0" strike="noStrike" cap="none" spc="0" baseline="0">
                <a:solidFill>
                  <a:srgbClr val="EBEBEB"/>
                </a:solidFill>
                <a:effectLst/>
                <a:latin typeface="Century Gothic"/>
                <a:ea typeface="Century Gothic"/>
                <a:cs typeface="Century Gothic"/>
              </a:rPr>
              <a:t>Étape 1 : Lavez-vous les mains !</a:t>
            </a:r>
          </a:p>
        </p:txBody>
      </p:sp>
      <p:sp>
        <p:nvSpPr>
          <p:cNvPr id="3" name="Content Placeholder 2"/>
          <p:cNvSpPr>
            <a:spLocks noGrp="1"/>
          </p:cNvSpPr>
          <p:nvPr>
            <p:ph idx="1"/>
          </p:nvPr>
        </p:nvSpPr>
        <p:spPr>
          <a:xfrm>
            <a:off x="502444" y="2402373"/>
            <a:ext cx="11187112" cy="3940175"/>
          </a:xfrm>
        </p:spPr>
        <p:txBody>
          <a:bodyPr>
            <a:normAutofit fontScale="95000" lnSpcReduction="10000"/>
          </a:bodyPr>
          <a:lstStyle/>
          <a:p>
            <a:r>
              <a:rPr lang="fr-FR" sz="2000" b="1" i="0" strike="noStrike" cap="none" spc="0" baseline="0">
                <a:solidFill>
                  <a:srgbClr val="404040"/>
                </a:solidFill>
                <a:effectLst/>
                <a:latin typeface="Century Gothic"/>
                <a:ea typeface="Century Gothic"/>
                <a:cs typeface="Century Gothic"/>
              </a:rPr>
              <a:t>Pour tous - évaluations principales, évaluations secondaires et chaque fois que les mains peuvent être sales !</a:t>
            </a:r>
          </a:p>
          <a:p>
            <a:r>
              <a:rPr lang="fr-FR" sz="2000" b="0" i="0" strike="noStrike" cap="none" spc="0" baseline="0">
                <a:solidFill>
                  <a:srgbClr val="404040"/>
                </a:solidFill>
                <a:effectLst/>
                <a:latin typeface="Century Gothic"/>
                <a:ea typeface="Century Gothic"/>
                <a:cs typeface="Century Gothic"/>
              </a:rPr>
              <a:t>Une bonne hygiène des mains est la </a:t>
            </a:r>
            <a:r>
              <a:rPr lang="fr-FR" sz="2000" b="1" i="0" strike="noStrike" cap="none" spc="0" baseline="0">
                <a:solidFill>
                  <a:srgbClr val="404040"/>
                </a:solidFill>
                <a:effectLst/>
                <a:latin typeface="Century Gothic"/>
                <a:ea typeface="Century Gothic"/>
                <a:cs typeface="Century Gothic"/>
              </a:rPr>
              <a:t>première</a:t>
            </a:r>
            <a:r>
              <a:rPr lang="fr-FR" sz="2000" b="0" i="0" strike="noStrike" cap="none" spc="0" baseline="0">
                <a:solidFill>
                  <a:srgbClr val="404040"/>
                </a:solidFill>
                <a:effectLst/>
                <a:latin typeface="Century Gothic"/>
                <a:ea typeface="Century Gothic"/>
                <a:cs typeface="Century Gothic"/>
              </a:rPr>
              <a:t> et la dernière ligne de défense contre la propagation de la maladie</a:t>
            </a:r>
          </a:p>
          <a:p>
            <a:r>
              <a:rPr lang="fr-FR" sz="2000" b="0" i="0" strike="noStrike" cap="none" spc="0" baseline="0">
                <a:solidFill>
                  <a:srgbClr val="404040"/>
                </a:solidFill>
                <a:effectLst/>
                <a:latin typeface="Century Gothic"/>
                <a:ea typeface="Century Gothic"/>
                <a:cs typeface="Century Gothic"/>
              </a:rPr>
              <a:t>Lavez-vous les mains avec de l’eau et du savon pendant au moins 20 secondes</a:t>
            </a:r>
          </a:p>
          <a:p>
            <a:pPr lvl="1"/>
            <a:r>
              <a:rPr lang="fr-FR" sz="1800" b="0" i="0" strike="noStrike" cap="none" spc="0" baseline="0">
                <a:solidFill>
                  <a:srgbClr val="404040"/>
                </a:solidFill>
                <a:effectLst/>
                <a:latin typeface="Century Gothic"/>
                <a:ea typeface="Century Gothic"/>
                <a:cs typeface="Century Gothic"/>
              </a:rPr>
              <a:t>Si vous n’avez pas d’eau et de savon, utilisez un gel à base d’alcool pour les mains (avec au moins 60 % d’alcool)</a:t>
            </a:r>
          </a:p>
          <a:p>
            <a:r>
              <a:rPr lang="fr-FR" sz="2000" b="0" i="0" strike="noStrike" cap="none" spc="0" baseline="0">
                <a:solidFill>
                  <a:srgbClr val="404040"/>
                </a:solidFill>
                <a:effectLst/>
                <a:latin typeface="Century Gothic"/>
                <a:ea typeface="Century Gothic"/>
                <a:cs typeface="Century Gothic"/>
              </a:rPr>
              <a:t>Si les mains sont visiblement sales, lavez-les avec du savon </a:t>
            </a:r>
          </a:p>
          <a:p>
            <a:pPr marL="0" indent="0">
              <a:buNone/>
            </a:pPr>
            <a:r>
              <a:rPr lang="fr-FR" sz="2000" b="0" i="0" strike="noStrike" cap="none" spc="0" baseline="0">
                <a:solidFill>
                  <a:srgbClr val="404040"/>
                </a:solidFill>
                <a:effectLst/>
                <a:latin typeface="Century Gothic"/>
                <a:ea typeface="Century Gothic"/>
                <a:cs typeface="Century Gothic"/>
              </a:rPr>
              <a:t>     et de l’eau chaude</a:t>
            </a:r>
          </a:p>
          <a:p>
            <a:r>
              <a:rPr lang="fr-FR" sz="2000" b="0" i="0" strike="noStrike" cap="none" spc="0" baseline="0">
                <a:solidFill>
                  <a:srgbClr val="404040"/>
                </a:solidFill>
                <a:effectLst/>
                <a:latin typeface="Century Gothic"/>
                <a:ea typeface="Century Gothic"/>
                <a:cs typeface="Century Gothic"/>
              </a:rPr>
              <a:t>Enlever les bijoux ou éléments susceptibles de gêner </a:t>
            </a:r>
          </a:p>
          <a:p>
            <a:pPr marL="0" indent="0">
              <a:buNone/>
            </a:pPr>
            <a:r>
              <a:rPr lang="fr-FR" sz="2000" b="0" i="0" strike="noStrike" cap="none" spc="0" baseline="0">
                <a:solidFill>
                  <a:srgbClr val="404040"/>
                </a:solidFill>
                <a:effectLst/>
                <a:latin typeface="Century Gothic"/>
                <a:ea typeface="Century Gothic"/>
                <a:cs typeface="Century Gothic"/>
              </a:rPr>
              <a:t>     avec des gants </a:t>
            </a:r>
            <a:r>
              <a:rPr lang="fr-FR" sz="1800" b="0" i="0" strike="noStrike" cap="none" spc="0" baseline="0">
                <a:solidFill>
                  <a:srgbClr val="404040"/>
                </a:solidFill>
                <a:effectLst/>
                <a:latin typeface="Century Gothic"/>
                <a:ea typeface="Century Gothic"/>
                <a:cs typeface="Century Gothic"/>
              </a:rPr>
              <a:t>plus tard</a:t>
            </a:r>
          </a:p>
        </p:txBody>
      </p:sp>
      <p:sp>
        <p:nvSpPr>
          <p:cNvPr id="4" name="Slide Number Placeholder 3"/>
          <p:cNvSpPr>
            <a:spLocks noGrp="1"/>
          </p:cNvSpPr>
          <p:nvPr>
            <p:ph type="sldNum" sz="quarter" idx="12"/>
          </p:nvPr>
        </p:nvSpPr>
        <p:spPr/>
        <p:txBody>
          <a:bodyPr/>
          <a:lstStyle/>
          <a:p>
            <a:fld id="{D57F1E4F-1CFF-5643-939E-217C01CDF565}" type="slidenum">
              <a:rPr lang="en-US" smtClean="0"/>
              <a:t>5</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6623" y="4372460"/>
            <a:ext cx="5263409" cy="1976555"/>
          </a:xfrm>
          <a:prstGeom prst="rect">
            <a:avLst/>
          </a:prstGeom>
        </p:spPr>
      </p:pic>
      <p:sp>
        <p:nvSpPr>
          <p:cNvPr id="5" name="TextBox 4"/>
          <p:cNvSpPr txBox="1"/>
          <p:nvPr/>
        </p:nvSpPr>
        <p:spPr>
          <a:xfrm>
            <a:off x="8802623" y="4835756"/>
            <a:ext cx="573597" cy="366126"/>
          </a:xfrm>
          <a:prstGeom prst="rect">
            <a:avLst/>
          </a:prstGeom>
          <a:solidFill>
            <a:schemeClr val="bg1"/>
          </a:solidFill>
          <a:ln>
            <a:solidFill>
              <a:schemeClr val="bg1"/>
            </a:solidFill>
          </a:ln>
        </p:spPr>
        <p:txBody>
          <a:bodyPr wrap="square" rtlCol="0">
            <a:spAutoFit/>
          </a:bodyPr>
          <a:lstStyle/>
          <a:p>
            <a:r>
              <a:rPr lang="fr-FR" sz="1800" b="1" i="0" strike="noStrike" cap="none" spc="0" baseline="0">
                <a:solidFill>
                  <a:srgbClr val="0E5580"/>
                </a:solidFill>
                <a:effectLst/>
                <a:latin typeface="Century Gothic"/>
                <a:ea typeface="Century Gothic"/>
                <a:cs typeface="Century Gothic"/>
              </a:rPr>
              <a:t>OU</a:t>
            </a:r>
            <a:endParaRPr lang="en-US" b="1">
              <a:solidFill>
                <a:schemeClr val="tx2"/>
              </a:solidFill>
            </a:endParaRPr>
          </a:p>
        </p:txBody>
      </p:sp>
    </p:spTree>
    <p:extLst>
      <p:ext uri="{BB962C8B-B14F-4D97-AF65-F5344CB8AC3E}">
        <p14:creationId xmlns:p14="http://schemas.microsoft.com/office/powerpoint/2010/main" val="212496145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Étape 2 : Combinaison </a:t>
            </a:r>
          </a:p>
        </p:txBody>
      </p:sp>
      <p:sp>
        <p:nvSpPr>
          <p:cNvPr id="3" name="Content Placeholder 2"/>
          <p:cNvSpPr>
            <a:spLocks noGrp="1"/>
          </p:cNvSpPr>
          <p:nvPr>
            <p:ph idx="1"/>
          </p:nvPr>
        </p:nvSpPr>
        <p:spPr>
          <a:xfrm>
            <a:off x="471487" y="2617787"/>
            <a:ext cx="6257925" cy="3416300"/>
          </a:xfrm>
        </p:spPr>
        <p:txBody>
          <a:bodyPr>
            <a:normAutofit fontScale="92500"/>
          </a:bodyPr>
          <a:lstStyle/>
          <a:p>
            <a:r>
              <a:rPr lang="fr-FR" sz="2000" b="1" i="0" strike="noStrike" cap="none" spc="0" baseline="0">
                <a:solidFill>
                  <a:srgbClr val="404040"/>
                </a:solidFill>
                <a:effectLst/>
                <a:latin typeface="Century Gothic"/>
                <a:ea typeface="Century Gothic"/>
                <a:cs typeface="Century Gothic"/>
              </a:rPr>
              <a:t>Généralement pour les évaluations secondaires/contrôle (sauf si vous savez à l’avance que les liquides organiques sont problématiques)</a:t>
            </a:r>
          </a:p>
          <a:p>
            <a:r>
              <a:rPr lang="fr-FR" sz="2000" b="0" i="0" strike="noStrike" cap="none" spc="0" baseline="0">
                <a:solidFill>
                  <a:srgbClr val="404040"/>
                </a:solidFill>
                <a:effectLst/>
                <a:latin typeface="Century Gothic"/>
                <a:ea typeface="Century Gothic"/>
                <a:cs typeface="Century Gothic"/>
              </a:rPr>
              <a:t>Enfiler les bras par les emmanchures (l’ouverture de la combinaison est dans le dos)</a:t>
            </a:r>
          </a:p>
          <a:p>
            <a:r>
              <a:rPr lang="fr-FR" sz="2000" b="0" i="0" strike="noStrike" cap="none" spc="0" baseline="0">
                <a:solidFill>
                  <a:srgbClr val="404040"/>
                </a:solidFill>
                <a:effectLst/>
                <a:latin typeface="Century Gothic"/>
                <a:ea typeface="Century Gothic"/>
                <a:cs typeface="Century Gothic"/>
              </a:rPr>
              <a:t>Nouer par derrière au niveau du col et à la taille</a:t>
            </a:r>
          </a:p>
          <a:p>
            <a:r>
              <a:rPr lang="fr-FR" sz="2000" b="0" i="0" strike="noStrike" cap="none" spc="0" baseline="0">
                <a:solidFill>
                  <a:srgbClr val="404040"/>
                </a:solidFill>
                <a:effectLst/>
                <a:latin typeface="Century Gothic"/>
                <a:ea typeface="Century Gothic"/>
                <a:cs typeface="Century Gothic"/>
              </a:rPr>
              <a:t>Si la combinaison est trop petite, utiliser deux blouses, la première attachée devant et la deuxième attachée dans le dos</a:t>
            </a:r>
          </a:p>
        </p:txBody>
      </p:sp>
      <p:sp>
        <p:nvSpPr>
          <p:cNvPr id="4" name="Slide Number Placeholder 3"/>
          <p:cNvSpPr>
            <a:spLocks noGrp="1"/>
          </p:cNvSpPr>
          <p:nvPr>
            <p:ph type="sldNum" sz="quarter" idx="12"/>
          </p:nvPr>
        </p:nvSpPr>
        <p:spPr/>
        <p:txBody>
          <a:bodyPr/>
          <a:lstStyle/>
          <a:p>
            <a:fld id="{D57F1E4F-1CFF-5643-939E-217C01CDF565}" type="slidenum">
              <a:rPr lang="en-US" smtClean="0"/>
              <a:t>6</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2274" y="2617787"/>
            <a:ext cx="5233051" cy="2768601"/>
          </a:xfrm>
          <a:prstGeom prst="rect">
            <a:avLst/>
          </a:prstGeom>
        </p:spPr>
      </p:pic>
    </p:spTree>
    <p:extLst>
      <p:ext uri="{BB962C8B-B14F-4D97-AF65-F5344CB8AC3E}">
        <p14:creationId xmlns:p14="http://schemas.microsoft.com/office/powerpoint/2010/main" val="161088031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0FB2DD-C16A-4B1C-A401-8B92487C3686}"/>
              </a:ext>
            </a:extLst>
          </p:cNvPr>
          <p:cNvSpPr>
            <a:spLocks noGrp="1"/>
          </p:cNvSpPr>
          <p:nvPr>
            <p:ph type="title"/>
          </p:nvPr>
        </p:nvSpPr>
        <p:spPr>
          <a:xfrm>
            <a:off x="772816" y="742729"/>
            <a:ext cx="10309166" cy="1073496"/>
          </a:xfrm>
        </p:spPr>
        <p:txBody>
          <a:bodyPr/>
          <a:lstStyle/>
          <a:p>
            <a:r>
              <a:rPr lang="fr-FR" sz="3600" b="0" i="0" strike="noStrike" cap="none" spc="0" baseline="0">
                <a:solidFill>
                  <a:srgbClr val="EBEBEB"/>
                </a:solidFill>
                <a:effectLst/>
                <a:latin typeface="Century Gothic"/>
                <a:ea typeface="Century Gothic"/>
                <a:cs typeface="Century Gothic"/>
              </a:rPr>
              <a:t>Étape 3 : Masque respiratoire N95</a:t>
            </a:r>
            <a:br>
              <a:rPr sz="3600"/>
            </a:br>
            <a:r>
              <a:rPr lang="fr-FR" sz="2200" b="0" i="0" strike="noStrike" cap="none" spc="0" baseline="0">
                <a:solidFill>
                  <a:srgbClr val="DEECFD"/>
                </a:solidFill>
                <a:effectLst/>
                <a:latin typeface="Century Gothic"/>
                <a:ea typeface="Century Gothic"/>
                <a:cs typeface="Century Gothic"/>
              </a:rPr>
              <a:t>(Remarque importante : assurez-vous de faire un essai d’ajustement avant de porter un masque respiratoire)</a:t>
            </a:r>
          </a:p>
        </p:txBody>
      </p:sp>
      <p:sp>
        <p:nvSpPr>
          <p:cNvPr id="3" name="Content Placeholder 2">
            <a:extLst>
              <a:ext uri="{FF2B5EF4-FFF2-40B4-BE49-F238E27FC236}">
                <a16:creationId xmlns:a16="http://schemas.microsoft.com/office/drawing/2014/main" id="{299C1E94-58B3-4885-87AC-09F816685498}"/>
              </a:ext>
            </a:extLst>
          </p:cNvPr>
          <p:cNvSpPr>
            <a:spLocks noGrp="1"/>
          </p:cNvSpPr>
          <p:nvPr>
            <p:ph idx="1"/>
          </p:nvPr>
        </p:nvSpPr>
        <p:spPr>
          <a:xfrm>
            <a:off x="532263" y="2232212"/>
            <a:ext cx="11068334" cy="4482486"/>
          </a:xfrm>
        </p:spPr>
        <p:txBody>
          <a:bodyPr>
            <a:normAutofit fontScale="92500" lnSpcReduction="10000"/>
          </a:bodyPr>
          <a:lstStyle/>
          <a:p>
            <a:r>
              <a:rPr lang="fr-FR" sz="2200" b="0" i="0" strike="noStrike" cap="none" spc="0" baseline="0">
                <a:solidFill>
                  <a:srgbClr val="404040"/>
                </a:solidFill>
                <a:effectLst/>
                <a:latin typeface="Century Gothic"/>
                <a:ea typeface="Century Gothic"/>
                <a:cs typeface="Century Gothic"/>
              </a:rPr>
              <a:t>Le faire chaque fois que vous portez un masque respiratoire N95</a:t>
            </a:r>
          </a:p>
          <a:p>
            <a:r>
              <a:rPr lang="fr-FR" sz="2200" b="0" i="0" strike="noStrike" cap="none" spc="0" baseline="0">
                <a:solidFill>
                  <a:srgbClr val="404040"/>
                </a:solidFill>
                <a:effectLst/>
                <a:latin typeface="Century Gothic"/>
                <a:ea typeface="Century Gothic"/>
                <a:cs typeface="Century Gothic"/>
              </a:rPr>
              <a:t>Vérification de l’étanchéité</a:t>
            </a:r>
          </a:p>
          <a:p>
            <a:pPr lvl="1"/>
            <a:r>
              <a:rPr lang="fr-FR" sz="2200" b="0" i="0" strike="noStrike" cap="none" spc="0" baseline="0">
                <a:solidFill>
                  <a:srgbClr val="404040"/>
                </a:solidFill>
                <a:effectLst/>
                <a:latin typeface="Century Gothic"/>
                <a:ea typeface="Century Gothic"/>
                <a:cs typeface="Century Gothic"/>
              </a:rPr>
              <a:t>Étape 1 : Est-il propre ?</a:t>
            </a:r>
          </a:p>
          <a:p>
            <a:pPr lvl="1"/>
            <a:r>
              <a:rPr lang="fr-FR" sz="2200" b="0" i="0" strike="noStrike" cap="none" spc="0" baseline="0">
                <a:solidFill>
                  <a:srgbClr val="404040"/>
                </a:solidFill>
                <a:effectLst/>
                <a:latin typeface="Century Gothic"/>
                <a:ea typeface="Century Gothic"/>
                <a:cs typeface="Century Gothic"/>
              </a:rPr>
              <a:t>Étape 2 : Est-il correctement placé ?</a:t>
            </a:r>
          </a:p>
          <a:p>
            <a:pPr lvl="1"/>
            <a:r>
              <a:rPr lang="fr-FR" sz="2200" b="0" i="0" strike="noStrike" cap="none" spc="0" baseline="0">
                <a:solidFill>
                  <a:srgbClr val="404040"/>
                </a:solidFill>
                <a:effectLst/>
                <a:latin typeface="Century Gothic"/>
                <a:ea typeface="Century Gothic"/>
                <a:cs typeface="Century Gothic"/>
              </a:rPr>
              <a:t>Étape 3 : Est-il adapté ?</a:t>
            </a:r>
          </a:p>
          <a:p>
            <a:pPr lvl="0"/>
            <a:r>
              <a:rPr lang="fr-FR" sz="2200" b="0" i="0" strike="noStrike" cap="none" spc="0" baseline="0">
                <a:solidFill>
                  <a:srgbClr val="404040"/>
                </a:solidFill>
                <a:effectLst/>
                <a:latin typeface="Century Gothic"/>
                <a:ea typeface="Century Gothic"/>
                <a:cs typeface="Century Gothic"/>
              </a:rPr>
              <a:t>Ajustement correct</a:t>
            </a:r>
          </a:p>
          <a:p>
            <a:pPr lvl="1"/>
            <a:r>
              <a:rPr lang="fr-FR" sz="2200" b="0" i="0" strike="noStrike" cap="none" spc="0" baseline="0">
                <a:solidFill>
                  <a:srgbClr val="404040"/>
                </a:solidFill>
                <a:effectLst/>
                <a:latin typeface="Century Gothic"/>
                <a:ea typeface="Century Gothic"/>
                <a:cs typeface="Century Gothic"/>
              </a:rPr>
              <a:t>Serré</a:t>
            </a:r>
          </a:p>
          <a:p>
            <a:pPr lvl="1"/>
            <a:r>
              <a:rPr lang="fr-FR" sz="2200" b="0" i="0" strike="noStrike" cap="none" spc="0" baseline="0">
                <a:solidFill>
                  <a:srgbClr val="404040"/>
                </a:solidFill>
                <a:effectLst/>
                <a:latin typeface="Century Gothic"/>
                <a:ea typeface="Century Gothic"/>
                <a:cs typeface="Century Gothic"/>
              </a:rPr>
              <a:t>On ne doit pas détecter les odeurs extérieures</a:t>
            </a:r>
          </a:p>
          <a:p>
            <a:pPr lvl="1"/>
            <a:r>
              <a:rPr lang="fr-FR" sz="2200" b="0" i="0" strike="noStrike" cap="none" spc="0" baseline="0">
                <a:solidFill>
                  <a:srgbClr val="404040"/>
                </a:solidFill>
                <a:effectLst/>
                <a:latin typeface="Century Gothic"/>
                <a:ea typeface="Century Gothic"/>
                <a:cs typeface="Century Gothic"/>
              </a:rPr>
              <a:t>Fuite minimale à l’inhalation</a:t>
            </a:r>
          </a:p>
          <a:p>
            <a:pPr lvl="1"/>
            <a:r>
              <a:rPr lang="fr-FR" sz="2200" b="0" i="0" strike="noStrike" cap="none" spc="0" baseline="0">
                <a:solidFill>
                  <a:srgbClr val="404040"/>
                </a:solidFill>
                <a:effectLst/>
                <a:latin typeface="Century Gothic"/>
                <a:ea typeface="Century Gothic"/>
                <a:cs typeface="Century Gothic"/>
              </a:rPr>
              <a:t>Différentes tailles disponibles</a:t>
            </a:r>
          </a:p>
          <a:p>
            <a:pPr lvl="1"/>
            <a:r>
              <a:rPr lang="fr-FR" sz="2200" b="0" i="0" strike="noStrike" cap="none" spc="0" baseline="0">
                <a:solidFill>
                  <a:srgbClr val="404040"/>
                </a:solidFill>
                <a:effectLst/>
                <a:latin typeface="Century Gothic"/>
                <a:ea typeface="Century Gothic"/>
                <a:cs typeface="Century Gothic"/>
              </a:rPr>
              <a:t>Situations où le N95 ne convient pas</a:t>
            </a:r>
          </a:p>
          <a:p>
            <a:endParaRPr lang="en-US"/>
          </a:p>
        </p:txBody>
      </p:sp>
      <p:sp>
        <p:nvSpPr>
          <p:cNvPr id="4" name="Slide Number Placeholder 3">
            <a:extLst>
              <a:ext uri="{FF2B5EF4-FFF2-40B4-BE49-F238E27FC236}">
                <a16:creationId xmlns:a16="http://schemas.microsoft.com/office/drawing/2014/main" id="{AE39A133-2C74-4A58-A26C-0D2AB22FDFC1}"/>
              </a:ext>
            </a:extLst>
          </p:cNvPr>
          <p:cNvSpPr>
            <a:spLocks noGrp="1"/>
          </p:cNvSpPr>
          <p:nvPr>
            <p:ph type="sldNum" sz="quarter" idx="12"/>
          </p:nvPr>
        </p:nvSpPr>
        <p:spPr/>
        <p:txBody>
          <a:bodyPr/>
          <a:lstStyle/>
          <a:p>
            <a:fld id="{D57F1E4F-1CFF-5643-939E-217C01CDF565}" type="slidenum">
              <a:rPr lang="en-US" smtClean="0"/>
              <a:t>7</a:t>
            </a:fld>
            <a:endParaRPr lang="en-US"/>
          </a:p>
        </p:txBody>
      </p:sp>
    </p:spTree>
    <p:extLst>
      <p:ext uri="{BB962C8B-B14F-4D97-AF65-F5344CB8AC3E}">
        <p14:creationId xmlns:p14="http://schemas.microsoft.com/office/powerpoint/2010/main" val="29147674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0F80C-2EF3-4637-9201-56D04023F797}"/>
              </a:ext>
            </a:extLst>
          </p:cNvPr>
          <p:cNvSpPr>
            <a:spLocks noGrp="1"/>
          </p:cNvSpPr>
          <p:nvPr>
            <p:ph type="title"/>
          </p:nvPr>
        </p:nvSpPr>
        <p:spPr>
          <a:xfrm>
            <a:off x="1154953" y="973668"/>
            <a:ext cx="9909287" cy="706964"/>
          </a:xfrm>
        </p:spPr>
        <p:txBody>
          <a:bodyPr/>
          <a:lstStyle/>
          <a:p>
            <a:r>
              <a:rPr lang="fr-FR" sz="3600" b="0" i="0" strike="noStrike" cap="none" spc="0" baseline="0" dirty="0">
                <a:solidFill>
                  <a:srgbClr val="EBEBEB"/>
                </a:solidFill>
                <a:effectLst/>
                <a:latin typeface="Century Gothic"/>
                <a:ea typeface="Century Gothic"/>
                <a:cs typeface="Century Gothic"/>
              </a:rPr>
              <a:t>Étape 3 : Masque respiratoire N95 (suite)</a:t>
            </a:r>
          </a:p>
        </p:txBody>
      </p:sp>
      <p:sp>
        <p:nvSpPr>
          <p:cNvPr id="4" name="Slide Number Placeholder 3">
            <a:extLst>
              <a:ext uri="{FF2B5EF4-FFF2-40B4-BE49-F238E27FC236}">
                <a16:creationId xmlns:a16="http://schemas.microsoft.com/office/drawing/2014/main" id="{F7B5C5E5-7AAD-4D35-AE40-167AE930E125}"/>
              </a:ext>
            </a:extLst>
          </p:cNvPr>
          <p:cNvSpPr>
            <a:spLocks noGrp="1"/>
          </p:cNvSpPr>
          <p:nvPr>
            <p:ph type="sldNum" sz="quarter" idx="12"/>
          </p:nvPr>
        </p:nvSpPr>
        <p:spPr/>
        <p:txBody>
          <a:bodyPr/>
          <a:lstStyle/>
          <a:p>
            <a:fld id="{D57F1E4F-1CFF-5643-939E-217C01CDF565}" type="slidenum">
              <a:rPr lang="en-US" smtClean="0"/>
              <a:t>8</a:t>
            </a:fld>
            <a:endParaRPr lang="en-US"/>
          </a:p>
        </p:txBody>
      </p:sp>
      <p:pic>
        <p:nvPicPr>
          <p:cNvPr id="5" name="Content Placeholder 4">
            <a:extLst>
              <a:ext uri="{FF2B5EF4-FFF2-40B4-BE49-F238E27FC236}">
                <a16:creationId xmlns:a16="http://schemas.microsoft.com/office/drawing/2014/main" id="{12D2F90D-010F-42A2-BB0A-DA4543BD5DD1}"/>
              </a:ext>
            </a:extLst>
          </p:cNvPr>
          <p:cNvPicPr>
            <a:picLocks noGrp="1" noChangeAspect="1"/>
          </p:cNvPicPr>
          <p:nvPr>
            <p:ph idx="1"/>
          </p:nvPr>
        </p:nvPicPr>
        <p:blipFill>
          <a:blip r:embed="rId3"/>
          <a:stretch>
            <a:fillRect/>
          </a:stretch>
        </p:blipFill>
        <p:spPr>
          <a:xfrm>
            <a:off x="2274505" y="1705625"/>
            <a:ext cx="7641861" cy="5117217"/>
          </a:xfrm>
          <a:prstGeom prst="rect">
            <a:avLst/>
          </a:prstGeom>
        </p:spPr>
      </p:pic>
      <p:sp>
        <p:nvSpPr>
          <p:cNvPr id="6" name="矩形 5">
            <a:extLst>
              <a:ext uri="{FF2B5EF4-FFF2-40B4-BE49-F238E27FC236}">
                <a16:creationId xmlns:a16="http://schemas.microsoft.com/office/drawing/2014/main" id="{BB3E8435-5E54-4CEC-90F0-5210C0D3310B}"/>
              </a:ext>
            </a:extLst>
          </p:cNvPr>
          <p:cNvSpPr/>
          <p:nvPr/>
        </p:nvSpPr>
        <p:spPr>
          <a:xfrm>
            <a:off x="2472315" y="1849276"/>
            <a:ext cx="7246239" cy="305105"/>
          </a:xfrm>
          <a:prstGeom prst="rect">
            <a:avLst/>
          </a:prstGeom>
          <a:solidFill>
            <a:srgbClr val="24287C"/>
          </a:solidFill>
        </p:spPr>
        <p:txBody>
          <a:bodyPr wrap="none" lIns="0" tIns="0" rIns="0" bIns="0">
            <a:spAutoFit/>
          </a:bodyPr>
          <a:lstStyle/>
          <a:p>
            <a:pPr indent="0"/>
            <a:r>
              <a:rPr lang="fr-FR" sz="2000" b="0" i="0" strike="noStrike" cap="none" spc="0" baseline="0" dirty="0">
                <a:solidFill>
                  <a:srgbClr val="CACFEC"/>
                </a:solidFill>
                <a:effectLst/>
                <a:latin typeface="Calibri"/>
                <a:ea typeface="Calibri"/>
                <a:cs typeface="Calibri"/>
              </a:rPr>
              <a:t>Trois facteurs clés requis pour que le masque respiratoire soit efficace</a:t>
            </a:r>
          </a:p>
        </p:txBody>
      </p:sp>
      <p:sp>
        <p:nvSpPr>
          <p:cNvPr id="7" name="矩形 6">
            <a:extLst>
              <a:ext uri="{FF2B5EF4-FFF2-40B4-BE49-F238E27FC236}">
                <a16:creationId xmlns:a16="http://schemas.microsoft.com/office/drawing/2014/main" id="{0A8F9804-7F70-4CFF-99E1-CA4D8924C2C3}"/>
              </a:ext>
            </a:extLst>
          </p:cNvPr>
          <p:cNvSpPr/>
          <p:nvPr/>
        </p:nvSpPr>
        <p:spPr>
          <a:xfrm>
            <a:off x="2505456" y="4056888"/>
            <a:ext cx="3136478" cy="558342"/>
          </a:xfrm>
          <a:prstGeom prst="rect">
            <a:avLst/>
          </a:prstGeom>
          <a:solidFill>
            <a:srgbClr val="424244"/>
          </a:solidFill>
        </p:spPr>
        <p:txBody>
          <a:bodyPr lIns="0" tIns="0" rIns="0" bIns="0">
            <a:spAutoFit/>
          </a:bodyPr>
          <a:lstStyle/>
          <a:p>
            <a:pPr marL="304800" indent="-304800">
              <a:lnSpc>
                <a:spcPts val="1464"/>
              </a:lnSpc>
            </a:pPr>
            <a:r>
              <a:rPr lang="fr-FR" sz="1300" b="0" i="0" strike="noStrike" cap="none" spc="0" baseline="0">
                <a:solidFill>
                  <a:srgbClr val="B4B4B6"/>
                </a:solidFill>
                <a:effectLst/>
                <a:latin typeface="微软雅黑"/>
                <a:ea typeface="微软雅黑"/>
                <a:cs typeface="微软雅黑"/>
              </a:rPr>
              <a:t>①</a:t>
            </a:r>
            <a:r>
              <a:rPr lang="fr-FR" sz="1300" b="0" i="0" strike="noStrike" cap="none" spc="0" baseline="0">
                <a:solidFill>
                  <a:srgbClr val="B4B4B6"/>
                </a:solidFill>
                <a:effectLst/>
                <a:latin typeface="Calibri"/>
                <a:ea typeface="Calibri"/>
                <a:cs typeface="Calibri"/>
              </a:rPr>
              <a:t> 	Le masque respiratoire doit être correctement placé et porté pendant l’exposition.</a:t>
            </a:r>
          </a:p>
        </p:txBody>
      </p:sp>
      <p:sp>
        <p:nvSpPr>
          <p:cNvPr id="8" name="矩形 7">
            <a:extLst>
              <a:ext uri="{FF2B5EF4-FFF2-40B4-BE49-F238E27FC236}">
                <a16:creationId xmlns:a16="http://schemas.microsoft.com/office/drawing/2014/main" id="{92A52B26-4527-4320-85D3-96AD764B8CEF}"/>
              </a:ext>
            </a:extLst>
          </p:cNvPr>
          <p:cNvSpPr/>
          <p:nvPr/>
        </p:nvSpPr>
        <p:spPr>
          <a:xfrm>
            <a:off x="6239257" y="4056888"/>
            <a:ext cx="2615257" cy="549189"/>
          </a:xfrm>
          <a:prstGeom prst="rect">
            <a:avLst/>
          </a:prstGeom>
          <a:solidFill>
            <a:srgbClr val="424244"/>
          </a:solidFill>
        </p:spPr>
        <p:txBody>
          <a:bodyPr wrap="square" lIns="0" tIns="0" rIns="0" bIns="0">
            <a:spAutoFit/>
          </a:bodyPr>
          <a:lstStyle/>
          <a:p>
            <a:pPr marL="317500" indent="-317500">
              <a:lnSpc>
                <a:spcPts val="1440"/>
              </a:lnSpc>
            </a:pPr>
            <a:r>
              <a:rPr lang="fr-FR" sz="1300" b="0" i="0" strike="noStrike" cap="none" spc="0" baseline="0">
                <a:solidFill>
                  <a:srgbClr val="B4B4B6"/>
                </a:solidFill>
                <a:effectLst/>
                <a:latin typeface="微软雅黑"/>
                <a:ea typeface="微软雅黑"/>
                <a:cs typeface="微软雅黑"/>
              </a:rPr>
              <a:t>③</a:t>
            </a:r>
            <a:r>
              <a:rPr lang="fr-FR" sz="1300" b="0" i="0" strike="noStrike" cap="none" spc="0" baseline="0">
                <a:solidFill>
                  <a:srgbClr val="B4B4B6"/>
                </a:solidFill>
                <a:effectLst/>
                <a:latin typeface="Calibri"/>
                <a:ea typeface="Calibri"/>
                <a:cs typeface="Calibri"/>
              </a:rPr>
              <a:t>	Le filtre respiratoire doit capturer plus de 95 % des particules de l’air qui y passe.</a:t>
            </a:r>
          </a:p>
        </p:txBody>
      </p:sp>
      <p:sp>
        <p:nvSpPr>
          <p:cNvPr id="9" name="矩形 8">
            <a:extLst>
              <a:ext uri="{FF2B5EF4-FFF2-40B4-BE49-F238E27FC236}">
                <a16:creationId xmlns:a16="http://schemas.microsoft.com/office/drawing/2014/main" id="{E8772562-791D-412D-8057-55A427FA8422}"/>
              </a:ext>
            </a:extLst>
          </p:cNvPr>
          <p:cNvSpPr/>
          <p:nvPr/>
        </p:nvSpPr>
        <p:spPr>
          <a:xfrm>
            <a:off x="2514600" y="4581144"/>
            <a:ext cx="2422532" cy="1357716"/>
          </a:xfrm>
          <a:prstGeom prst="rect">
            <a:avLst/>
          </a:prstGeom>
          <a:solidFill>
            <a:srgbClr val="424244"/>
          </a:solidFill>
        </p:spPr>
        <p:txBody>
          <a:bodyPr wrap="square" lIns="0" tIns="0" rIns="0" bIns="0">
            <a:spAutoFit/>
          </a:bodyPr>
          <a:lstStyle/>
          <a:p>
            <a:pPr marL="304800" indent="-304800">
              <a:lnSpc>
                <a:spcPts val="1440"/>
              </a:lnSpc>
              <a:spcAft>
                <a:spcPts val="600"/>
              </a:spcAft>
            </a:pPr>
            <a:r>
              <a:rPr lang="fr-FR" sz="1300" b="0" i="0" strike="noStrike" cap="none" spc="0" baseline="0">
                <a:solidFill>
                  <a:srgbClr val="B4B4B6"/>
                </a:solidFill>
                <a:effectLst/>
                <a:latin typeface="微软雅黑"/>
                <a:ea typeface="微软雅黑"/>
                <a:cs typeface="微软雅黑"/>
              </a:rPr>
              <a:t>②</a:t>
            </a:r>
            <a:r>
              <a:rPr lang="fr-FR" sz="1300" b="0" i="0" strike="noStrike" cap="none" spc="0" baseline="0">
                <a:solidFill>
                  <a:srgbClr val="B4B4B6"/>
                </a:solidFill>
                <a:effectLst/>
                <a:latin typeface="Calibri"/>
                <a:ea typeface="Calibri"/>
                <a:cs typeface="Calibri"/>
              </a:rPr>
              <a:t> 	Le masque respiratoire doit être ajusté contre le visage de l’utilisateur, pour s’assurer qu’il n’y a pas d’interstice entre la peau de l’utilisateur et le masque.</a:t>
            </a:r>
          </a:p>
          <a:p>
            <a:pPr marL="304800" indent="-304800">
              <a:lnSpc>
                <a:spcPts val="1440"/>
              </a:lnSpc>
              <a:spcAft>
                <a:spcPts val="600"/>
              </a:spcAft>
            </a:pPr>
            <a:endParaRPr lang="en-US" sz="1300">
              <a:solidFill>
                <a:srgbClr val="B4B4B6"/>
              </a:solidFill>
              <a:latin typeface="Calibri"/>
            </a:endParaRPr>
          </a:p>
        </p:txBody>
      </p:sp>
      <p:sp>
        <p:nvSpPr>
          <p:cNvPr id="10" name="矩形 9">
            <a:extLst>
              <a:ext uri="{FF2B5EF4-FFF2-40B4-BE49-F238E27FC236}">
                <a16:creationId xmlns:a16="http://schemas.microsoft.com/office/drawing/2014/main" id="{D9A2BB74-4239-4460-9D6B-9AB9A7A21C2E}"/>
              </a:ext>
            </a:extLst>
          </p:cNvPr>
          <p:cNvSpPr/>
          <p:nvPr/>
        </p:nvSpPr>
        <p:spPr>
          <a:xfrm>
            <a:off x="4685340" y="6627245"/>
            <a:ext cx="4854663" cy="114414"/>
          </a:xfrm>
          <a:prstGeom prst="rect">
            <a:avLst/>
          </a:prstGeom>
          <a:solidFill>
            <a:srgbClr val="424244"/>
          </a:solidFill>
        </p:spPr>
        <p:txBody>
          <a:bodyPr wrap="none" lIns="0" tIns="0" rIns="0" bIns="0">
            <a:spAutoFit/>
          </a:bodyPr>
          <a:lstStyle/>
          <a:p>
            <a:pPr indent="0"/>
            <a:r>
              <a:rPr lang="fr-FR" sz="750" b="0" i="0" strike="noStrike" cap="none" spc="0" baseline="0" dirty="0">
                <a:solidFill>
                  <a:srgbClr val="B4B4B6"/>
                </a:solidFill>
                <a:effectLst/>
                <a:latin typeface="Trebuchet MS"/>
                <a:ea typeface="Trebuchet MS"/>
                <a:cs typeface="Trebuchet MS"/>
              </a:rPr>
              <a:t>*Si votre masque a une barre métallique ou un coussin de nez moulé, il doit reposer sur le nez et non sur le menton.</a:t>
            </a:r>
          </a:p>
        </p:txBody>
      </p:sp>
      <p:sp>
        <p:nvSpPr>
          <p:cNvPr id="11" name="矩形 10">
            <a:extLst>
              <a:ext uri="{FF2B5EF4-FFF2-40B4-BE49-F238E27FC236}">
                <a16:creationId xmlns:a16="http://schemas.microsoft.com/office/drawing/2014/main" id="{AEC1CFD2-92D2-439D-B294-CC8DBAF56523}"/>
              </a:ext>
            </a:extLst>
          </p:cNvPr>
          <p:cNvSpPr/>
          <p:nvPr/>
        </p:nvSpPr>
        <p:spPr>
          <a:xfrm>
            <a:off x="3876494" y="3590544"/>
            <a:ext cx="808846" cy="274594"/>
          </a:xfrm>
          <a:prstGeom prst="rect">
            <a:avLst/>
          </a:prstGeom>
        </p:spPr>
        <p:txBody>
          <a:bodyPr wrap="none" lIns="0" tIns="0" rIns="0" bIns="0">
            <a:spAutoFit/>
          </a:bodyPr>
          <a:lstStyle/>
          <a:p>
            <a:pPr indent="0" algn="ctr"/>
            <a:r>
              <a:rPr lang="fr-FR" sz="1800" b="1" i="0" strike="noStrike" cap="none" spc="0" baseline="0" dirty="0">
                <a:solidFill>
                  <a:srgbClr val="333160"/>
                </a:solidFill>
                <a:effectLst/>
                <a:latin typeface="Calibri"/>
                <a:ea typeface="Calibri"/>
                <a:cs typeface="Calibri"/>
              </a:rPr>
              <a:t>Correct*</a:t>
            </a:r>
          </a:p>
        </p:txBody>
      </p:sp>
      <p:sp>
        <p:nvSpPr>
          <p:cNvPr id="12" name="矩形 11">
            <a:extLst>
              <a:ext uri="{FF2B5EF4-FFF2-40B4-BE49-F238E27FC236}">
                <a16:creationId xmlns:a16="http://schemas.microsoft.com/office/drawing/2014/main" id="{C8F3A124-E8BF-49A1-8722-8BD7B499570C}"/>
              </a:ext>
            </a:extLst>
          </p:cNvPr>
          <p:cNvSpPr/>
          <p:nvPr/>
        </p:nvSpPr>
        <p:spPr>
          <a:xfrm>
            <a:off x="7300855" y="3599688"/>
            <a:ext cx="802489" cy="274594"/>
          </a:xfrm>
          <a:prstGeom prst="rect">
            <a:avLst/>
          </a:prstGeom>
        </p:spPr>
        <p:txBody>
          <a:bodyPr wrap="none" lIns="0" tIns="0" rIns="0" bIns="0">
            <a:spAutoFit/>
          </a:bodyPr>
          <a:lstStyle/>
          <a:p>
            <a:pPr indent="0" algn="ctr"/>
            <a:r>
              <a:rPr lang="fr-FR" sz="1800" b="1" i="0" strike="noStrike" cap="none" spc="0" baseline="0">
                <a:solidFill>
                  <a:srgbClr val="691618"/>
                </a:solidFill>
                <a:effectLst/>
                <a:latin typeface="Calibri"/>
                <a:ea typeface="Calibri"/>
                <a:cs typeface="Calibri"/>
              </a:rPr>
              <a:t>Mauvais</a:t>
            </a:r>
          </a:p>
        </p:txBody>
      </p:sp>
    </p:spTree>
    <p:extLst>
      <p:ext uri="{BB962C8B-B14F-4D97-AF65-F5344CB8AC3E}">
        <p14:creationId xmlns:p14="http://schemas.microsoft.com/office/powerpoint/2010/main" val="122514841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Étape 4 : Écran facial ou lunettes</a:t>
            </a:r>
          </a:p>
        </p:txBody>
      </p:sp>
      <p:sp>
        <p:nvSpPr>
          <p:cNvPr id="3" name="Content Placeholder 2"/>
          <p:cNvSpPr>
            <a:spLocks noGrp="1"/>
          </p:cNvSpPr>
          <p:nvPr>
            <p:ph idx="1"/>
          </p:nvPr>
        </p:nvSpPr>
        <p:spPr>
          <a:xfrm>
            <a:off x="542925" y="2603500"/>
            <a:ext cx="11115675" cy="2225675"/>
          </a:xfrm>
        </p:spPr>
        <p:txBody>
          <a:bodyPr>
            <a:normAutofit lnSpcReduction="10000"/>
          </a:bodyPr>
          <a:lstStyle/>
          <a:p>
            <a:r>
              <a:rPr lang="fr-FR" sz="2000" b="1" i="0" strike="noStrike" cap="none" spc="0" baseline="0">
                <a:solidFill>
                  <a:srgbClr val="404040"/>
                </a:solidFill>
                <a:effectLst/>
                <a:latin typeface="Century Gothic"/>
                <a:ea typeface="Century Gothic"/>
                <a:cs typeface="Century Gothic"/>
              </a:rPr>
              <a:t>Uniquement pour les évaluations secondaires/le contrôle</a:t>
            </a:r>
          </a:p>
          <a:p>
            <a:r>
              <a:rPr lang="fr-FR" sz="2000" b="0" i="0" strike="noStrike" cap="none" spc="0" baseline="0">
                <a:solidFill>
                  <a:srgbClr val="404040"/>
                </a:solidFill>
                <a:effectLst/>
                <a:latin typeface="Century Gothic"/>
                <a:ea typeface="Century Gothic"/>
                <a:cs typeface="Century Gothic"/>
              </a:rPr>
              <a:t>Si un écran facial est utilisé, positionner celui-ci sur le visage et le fixer au front à l’aide du bandeau</a:t>
            </a:r>
          </a:p>
          <a:p>
            <a:r>
              <a:rPr lang="fr-FR" sz="2000" b="0" i="0" strike="noStrike" cap="none" spc="0" baseline="0">
                <a:solidFill>
                  <a:srgbClr val="404040"/>
                </a:solidFill>
                <a:effectLst/>
                <a:latin typeface="Century Gothic"/>
                <a:ea typeface="Century Gothic"/>
                <a:cs typeface="Century Gothic"/>
              </a:rPr>
              <a:t>Si des lunettes de protection sont utilisées, positionner celles-ci sur les yeux et les fixer sur la tête derrière les oreilles ou à l’aide du bandeau</a:t>
            </a:r>
          </a:p>
          <a:p>
            <a:r>
              <a:rPr lang="fr-FR" sz="2000" b="0" i="0" strike="noStrike" cap="none" spc="0" baseline="0">
                <a:solidFill>
                  <a:srgbClr val="404040"/>
                </a:solidFill>
                <a:effectLst/>
                <a:latin typeface="Century Gothic"/>
                <a:ea typeface="Century Gothic"/>
                <a:cs typeface="Century Gothic"/>
              </a:rPr>
              <a:t>Ajuster confortablement l’écran facial</a:t>
            </a:r>
          </a:p>
        </p:txBody>
      </p:sp>
      <p:sp>
        <p:nvSpPr>
          <p:cNvPr id="4" name="Slide Number Placeholder 3"/>
          <p:cNvSpPr>
            <a:spLocks noGrp="1"/>
          </p:cNvSpPr>
          <p:nvPr>
            <p:ph type="sldNum" sz="quarter" idx="12"/>
          </p:nvPr>
        </p:nvSpPr>
        <p:spPr/>
        <p:txBody>
          <a:bodyPr/>
          <a:lstStyle/>
          <a:p>
            <a:fld id="{D57F1E4F-1CFF-5643-939E-217C01CDF565}" type="slidenum">
              <a:rPr lang="en-US" smtClean="0"/>
              <a:t>9</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0762" y="4296885"/>
            <a:ext cx="5809885" cy="2391569"/>
          </a:xfrm>
          <a:prstGeom prst="rect">
            <a:avLst/>
          </a:prstGeom>
        </p:spPr>
      </p:pic>
    </p:spTree>
    <p:extLst>
      <p:ext uri="{BB962C8B-B14F-4D97-AF65-F5344CB8AC3E}">
        <p14:creationId xmlns:p14="http://schemas.microsoft.com/office/powerpoint/2010/main" val="831665545"/>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9.04.30"/>
  <p:tag name="AS_TITLE" val="Aspose.Slides for Java"/>
  <p:tag name="AS_VERSION" val="19.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Arial"/>
        <a:cs typeface="Arial"/>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Arial"/>
        <a:cs typeface="Arial"/>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fillRect/>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0</TotalTime>
  <Words>4078</Words>
  <Application>Microsoft Office PowerPoint</Application>
  <PresentationFormat>Widescreen</PresentationFormat>
  <Paragraphs>284</Paragraphs>
  <Slides>20</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微软雅黑</vt:lpstr>
      <vt:lpstr>Arial</vt:lpstr>
      <vt:lpstr>Calibri</vt:lpstr>
      <vt:lpstr>Century Gothic</vt:lpstr>
      <vt:lpstr>Trebuchet MS</vt:lpstr>
      <vt:lpstr>Wingdings 3</vt:lpstr>
      <vt:lpstr>Ion Boardroom</vt:lpstr>
      <vt:lpstr>Équipement de protection individuelle (EPI) au PoE : Mettre et retirer l’EPI</vt:lpstr>
      <vt:lpstr>Objectifs d’apprentissage</vt:lpstr>
      <vt:lpstr>Pourquoi est-ce si important de mettre et retirer l’EPI en toute sécurité ?</vt:lpstr>
      <vt:lpstr>Étapes pour mettre l’EPI</vt:lpstr>
      <vt:lpstr>Étape 1 : Lavez-vous les mains !</vt:lpstr>
      <vt:lpstr>Étape 2 : Combinaison </vt:lpstr>
      <vt:lpstr>Étape 3 : Masque respiratoire N95 (Remarque importante : assurez-vous de faire un essai d’ajustement avant de porter un masque respiratoire)</vt:lpstr>
      <vt:lpstr>Étape 3 : Masque respiratoire N95 (suite)</vt:lpstr>
      <vt:lpstr>Étape 4 : Écran facial ou lunettes</vt:lpstr>
      <vt:lpstr>Étape 5 : Gants</vt:lpstr>
      <vt:lpstr>Étapes pour retirer l’EPI</vt:lpstr>
      <vt:lpstr>Étape 1 : Retirer les gants</vt:lpstr>
      <vt:lpstr>Étape 2 : Enlever les lunettes de protection ou l’écran facial</vt:lpstr>
      <vt:lpstr>Étape 3 : Retirez la blouse</vt:lpstr>
      <vt:lpstr>Étape 4 : Retirez le masque facial ou respiratoire</vt:lpstr>
      <vt:lpstr>Étape 5 : Lavez-vous les mains !</vt:lpstr>
      <vt:lpstr>Le « système de binôme » pour mettre et retirer l’EPI</vt:lpstr>
      <vt:lpstr>Qu’est-ce que le système de binôme ?</vt:lpstr>
      <vt:lpstr>Répartition des groupes et évaluations de l’EPI</vt:lpstr>
      <vt:lpstr>S’entraîner à mettre et retirer un EPI !</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196</cp:revision>
  <dcterms:created xsi:type="dcterms:W3CDTF">2018-05-15T08:59:29Z</dcterms:created>
  <dcterms:modified xsi:type="dcterms:W3CDTF">2021-05-04T14:44:30Z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2021-05-04T14:44:29Z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eb6dd8ee-138d-4c17-bafc-31311b2c7dcc</vt:lpwstr>
  </property>
  <property fmtid="{D5CDD505-2E9C-101B-9397-08002B2CF9AE}" pid="8" name="MSIP_Label_7b94a7b8-f06c-4dfe-bdcc-9b548fd58c31_ContentBits">
    <vt:lpwstr>0</vt:lpwstr>
  </property>
</Properties>
</file>